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8" r:id="rId6"/>
    <p:sldId id="269" r:id="rId7"/>
    <p:sldId id="270" r:id="rId8"/>
    <p:sldId id="271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7FFF"/>
    <a:srgbClr val="F7E289"/>
    <a:srgbClr val="FF9E1D"/>
    <a:srgbClr val="D68B1C"/>
    <a:srgbClr val="D09622"/>
    <a:srgbClr val="CC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6370338" cy="1563703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07080" y="3276295"/>
            <a:ext cx="7772400" cy="12216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1425" y="1443835"/>
            <a:ext cx="6400800" cy="106893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157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680310"/>
            <a:ext cx="8229600" cy="610820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157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605" y="1749245"/>
            <a:ext cx="6558080" cy="391880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680310"/>
            <a:ext cx="7016195" cy="684885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157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1545" y="1901950"/>
            <a:ext cx="7016195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758950"/>
            <a:ext cx="8229600" cy="532180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157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0605" y="1749245"/>
            <a:ext cx="351221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0605" y="2379108"/>
            <a:ext cx="351221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35525" y="1749245"/>
            <a:ext cx="351221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5525" y="2379108"/>
            <a:ext cx="351221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pepsa.com.pl/page/energia-z-wiatru" TargetMode="External"/><Relationship Id="rId3" Type="http://schemas.openxmlformats.org/officeDocument/2006/relationships/hyperlink" Target="http://www.czysta-energia.ovh.org/wiatr.html" TargetMode="External"/><Relationship Id="rId7" Type="http://schemas.openxmlformats.org/officeDocument/2006/relationships/hyperlink" Target="http://www.eo.org.pl/layout.php?page=eowpolsce&amp;select=8" TargetMode="External"/><Relationship Id="rId12" Type="http://schemas.openxmlformats.org/officeDocument/2006/relationships/image" Target="../media/image11.jpeg"/><Relationship Id="rId2" Type="http://schemas.openxmlformats.org/officeDocument/2006/relationships/hyperlink" Target="http://pl.wikipedia.org/wiki/Energia_wiatru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juwi.com.pl/energia_wiatru.html" TargetMode="External"/><Relationship Id="rId11" Type="http://schemas.openxmlformats.org/officeDocument/2006/relationships/hyperlink" Target="http://www.youtube.com/user/elektrowniewiatrowe" TargetMode="External"/><Relationship Id="rId5" Type="http://schemas.openxmlformats.org/officeDocument/2006/relationships/hyperlink" Target="http://zasoby1.open.agh.edu.pl/dydaktyka/inzynieria_srodowiska/c_odnaw_zrodla_en/" TargetMode="External"/><Relationship Id="rId10" Type="http://schemas.openxmlformats.org/officeDocument/2006/relationships/hyperlink" Target="http://generatory-wiatrowe.pl/" TargetMode="External"/><Relationship Id="rId4" Type="http://schemas.openxmlformats.org/officeDocument/2006/relationships/hyperlink" Target="http://energiaodnawialna.net/index.php?option=com_content&amp;view=article&amp;id=49&amp;Itemid=2" TargetMode="External"/><Relationship Id="rId9" Type="http://schemas.openxmlformats.org/officeDocument/2006/relationships/hyperlink" Target="http://pl.wikipedia.org/wiki/Elektrownia_wiatrowa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nerga.pl/dla-domu/kolektory-sloneczne/opis-oferty" TargetMode="External"/><Relationship Id="rId3" Type="http://schemas.openxmlformats.org/officeDocument/2006/relationships/hyperlink" Target="http://www.oze.pl/energia-sloneczna/energia-sloneczna,9.html" TargetMode="External"/><Relationship Id="rId7" Type="http://schemas.openxmlformats.org/officeDocument/2006/relationships/hyperlink" Target="http://pl.wikipedia.org/wiki/Kolektor_s%C5%82oneczny" TargetMode="External"/><Relationship Id="rId2" Type="http://schemas.openxmlformats.org/officeDocument/2006/relationships/hyperlink" Target="http://pl.wikipedia.org/wiki/Energetyka_s%C5%82oneczna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migsystem.pl/elektrownie-sloneczne/" TargetMode="External"/><Relationship Id="rId5" Type="http://schemas.openxmlformats.org/officeDocument/2006/relationships/hyperlink" Target="http://www.energia-plus.com.pl/" TargetMode="External"/><Relationship Id="rId4" Type="http://schemas.openxmlformats.org/officeDocument/2006/relationships/hyperlink" Target="http://energiaodnawialna.net/index.php?option=com_content&amp;view=article&amp;id=63&amp;Itemid=37" TargetMode="External"/><Relationship Id="rId9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ziemianarozdrozu.pl/encyklopedia/67/hydroenergetyka" TargetMode="External"/><Relationship Id="rId13" Type="http://schemas.openxmlformats.org/officeDocument/2006/relationships/hyperlink" Target="http://www.youtube.com/watch?v=tRr3Z0dOOGI" TargetMode="External"/><Relationship Id="rId18" Type="http://schemas.openxmlformats.org/officeDocument/2006/relationships/hyperlink" Target="http://www.dwspit.pl/konkurs/feniks6/index.html" TargetMode="External"/><Relationship Id="rId3" Type="http://schemas.openxmlformats.org/officeDocument/2006/relationships/hyperlink" Target="http://energiaodnawialna.net/index.php?option=com_content&amp;view=article&amp;id=46&amp;Itemid=27" TargetMode="External"/><Relationship Id="rId21" Type="http://schemas.openxmlformats.org/officeDocument/2006/relationships/hyperlink" Target="http://www.oze.agh.edu.pl/index.php/geotermia-w-polsce-krakow" TargetMode="External"/><Relationship Id="rId7" Type="http://schemas.openxmlformats.org/officeDocument/2006/relationships/hyperlink" Target="http://energetycznie.com.pl/energia-wodna/" TargetMode="External"/><Relationship Id="rId12" Type="http://schemas.openxmlformats.org/officeDocument/2006/relationships/hyperlink" Target="http://www.youtube.com/watch?v=zsDANkXSt48" TargetMode="External"/><Relationship Id="rId17" Type="http://schemas.openxmlformats.org/officeDocument/2006/relationships/hyperlink" Target="http://pl.wikipedia.org/wiki/Energia_geotermalna" TargetMode="External"/><Relationship Id="rId2" Type="http://schemas.openxmlformats.org/officeDocument/2006/relationships/hyperlink" Target="http://pl.wikipedia.org/wiki/Energia_wodna" TargetMode="External"/><Relationship Id="rId16" Type="http://schemas.openxmlformats.org/officeDocument/2006/relationships/hyperlink" Target="http://www.youtube.com/watch?v=-nxd0TmoM4o" TargetMode="External"/><Relationship Id="rId20" Type="http://schemas.openxmlformats.org/officeDocument/2006/relationships/hyperlink" Target="http://pga.org.pl/geotermia-zasoby-polskie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energetykawodna.info/" TargetMode="External"/><Relationship Id="rId11" Type="http://schemas.openxmlformats.org/officeDocument/2006/relationships/hyperlink" Target="http://www.youtube.com/watch?v=pKzgQmcpTU0" TargetMode="External"/><Relationship Id="rId5" Type="http://schemas.openxmlformats.org/officeDocument/2006/relationships/hyperlink" Target="http://www.oze.pl/energia-wodna/energia-wodna,7.html" TargetMode="External"/><Relationship Id="rId15" Type="http://schemas.openxmlformats.org/officeDocument/2006/relationships/hyperlink" Target="http://www.youtube.com/watch?v=mc6dLZG90po" TargetMode="External"/><Relationship Id="rId10" Type="http://schemas.openxmlformats.org/officeDocument/2006/relationships/hyperlink" Target="http://www.youtube.com/watch?v=_01z2YsjB60" TargetMode="External"/><Relationship Id="rId19" Type="http://schemas.openxmlformats.org/officeDocument/2006/relationships/hyperlink" Target="http://www.ekologia.pl/wiedza/energia-odnawialna/geotermia-cieplo-pochodzace-z-wnetrza-ziemi,11003.html" TargetMode="External"/><Relationship Id="rId4" Type="http://schemas.openxmlformats.org/officeDocument/2006/relationships/hyperlink" Target="http://www.mae.com.pl/odnawialne-zrodla-energii-energia-wody.html" TargetMode="External"/><Relationship Id="rId9" Type="http://schemas.openxmlformats.org/officeDocument/2006/relationships/hyperlink" Target="http://www.plan-rozwoju.pcz.pl/dokumenty/konferencja/artykuly/03.pdf" TargetMode="External"/><Relationship Id="rId14" Type="http://schemas.openxmlformats.org/officeDocument/2006/relationships/hyperlink" Target="http://www.youtube.com/watch?v=MrV2aFiX5E0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pepsa.com.pl/page/energia-z-wiatru" TargetMode="External"/><Relationship Id="rId13" Type="http://schemas.openxmlformats.org/officeDocument/2006/relationships/hyperlink" Target="http://www.oze.pl/energia-sloneczna/energia-sloneczna,9.html" TargetMode="External"/><Relationship Id="rId18" Type="http://schemas.openxmlformats.org/officeDocument/2006/relationships/hyperlink" Target="http://www.energa.pl/dla-domu/kolektory-sloneczne/opis-oferty" TargetMode="External"/><Relationship Id="rId3" Type="http://schemas.openxmlformats.org/officeDocument/2006/relationships/hyperlink" Target="http://www.czysta-energia.ovh.org/wiatr.html" TargetMode="External"/><Relationship Id="rId7" Type="http://schemas.openxmlformats.org/officeDocument/2006/relationships/hyperlink" Target="http://www.eo.org.pl/layout.php?page=eowpolsce&amp;select=8" TargetMode="External"/><Relationship Id="rId12" Type="http://schemas.openxmlformats.org/officeDocument/2006/relationships/hyperlink" Target="http://pl.wikipedia.org/wiki/Energetyka_s%C5%82oneczna" TargetMode="External"/><Relationship Id="rId17" Type="http://schemas.openxmlformats.org/officeDocument/2006/relationships/hyperlink" Target="http://pl.wikipedia.org/wiki/Kolektor_s%C5%82oneczny" TargetMode="External"/><Relationship Id="rId2" Type="http://schemas.openxmlformats.org/officeDocument/2006/relationships/hyperlink" Target="http://pl.wikipedia.org/wiki/Energia_wiatru" TargetMode="External"/><Relationship Id="rId16" Type="http://schemas.openxmlformats.org/officeDocument/2006/relationships/hyperlink" Target="http://migsystem.pl/elektrownie-sloneczne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juwi.com.pl/energia_wiatru.html" TargetMode="External"/><Relationship Id="rId11" Type="http://schemas.openxmlformats.org/officeDocument/2006/relationships/hyperlink" Target="http://www.youtube.com/user/elektrowniewiatrowe" TargetMode="External"/><Relationship Id="rId5" Type="http://schemas.openxmlformats.org/officeDocument/2006/relationships/hyperlink" Target="http://zasoby1.open.agh.edu.pl/dydaktyka/inzynieria_srodowiska/c_odnaw_zrodla_en/" TargetMode="External"/><Relationship Id="rId15" Type="http://schemas.openxmlformats.org/officeDocument/2006/relationships/hyperlink" Target="http://www.energia-plus.com.pl/" TargetMode="External"/><Relationship Id="rId10" Type="http://schemas.openxmlformats.org/officeDocument/2006/relationships/hyperlink" Target="http://generatory-wiatrowe.pl/" TargetMode="External"/><Relationship Id="rId4" Type="http://schemas.openxmlformats.org/officeDocument/2006/relationships/hyperlink" Target="http://energiaodnawialna.net/index.php?option=com_content&amp;view=article&amp;id=49&amp;Itemid=2" TargetMode="External"/><Relationship Id="rId9" Type="http://schemas.openxmlformats.org/officeDocument/2006/relationships/hyperlink" Target="http://pl.wikipedia.org/wiki/Elektrownia_wiatrowa" TargetMode="External"/><Relationship Id="rId14" Type="http://schemas.openxmlformats.org/officeDocument/2006/relationships/hyperlink" Target="http://energiaodnawialna.net/index.php?option=com_content&amp;view=article&amp;id=63&amp;Itemid=37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cjonalista.pl/kk.php/s,3636" TargetMode="External"/><Relationship Id="rId2" Type="http://schemas.openxmlformats.org/officeDocument/2006/relationships/hyperlink" Target="http://www.eioba.pl/a2576/prawo_autorskie_w_internecie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-point-templates.com/" TargetMode="External"/><Relationship Id="rId2" Type="http://schemas.openxmlformats.org/officeDocument/2006/relationships/hyperlink" Target="http://www.morguefile.com/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yzeta.edu.glogster.com/geotermia-3718-7319-2941" TargetMode="External"/><Relationship Id="rId2" Type="http://schemas.openxmlformats.org/officeDocument/2006/relationships/hyperlink" Target="http://prezi.com/dastqnjtjhz6/?utm_campaign=share&amp;utm_medium=copy&amp;rc=ex0share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calameo.com/read/0019495490e64f2621a29" TargetMode="External"/><Relationship Id="rId4" Type="http://schemas.openxmlformats.org/officeDocument/2006/relationships/hyperlink" Target="http://energiawiatru.blogspot.com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ziemianarozdrozu.pl/encyklopedia/67/hydroenergetyka" TargetMode="External"/><Relationship Id="rId13" Type="http://schemas.openxmlformats.org/officeDocument/2006/relationships/image" Target="../media/image9.jpeg"/><Relationship Id="rId3" Type="http://schemas.openxmlformats.org/officeDocument/2006/relationships/hyperlink" Target="http://energiaodnawialna.net/index.php?option=com_content&amp;view=article&amp;id=46&amp;Itemid=27" TargetMode="External"/><Relationship Id="rId7" Type="http://schemas.openxmlformats.org/officeDocument/2006/relationships/hyperlink" Target="http://energetycznie.com.pl/energia-wodna/" TargetMode="External"/><Relationship Id="rId12" Type="http://schemas.openxmlformats.org/officeDocument/2006/relationships/hyperlink" Target="http://www.youtube.com/watch?v=zsDANkXSt48" TargetMode="External"/><Relationship Id="rId2" Type="http://schemas.openxmlformats.org/officeDocument/2006/relationships/hyperlink" Target="http://pl.wikipedia.org/wiki/Energia_wodna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energetykawodna.info/" TargetMode="External"/><Relationship Id="rId11" Type="http://schemas.openxmlformats.org/officeDocument/2006/relationships/hyperlink" Target="http://www.youtube.com/watch?v=pKzgQmcpTU0" TargetMode="External"/><Relationship Id="rId5" Type="http://schemas.openxmlformats.org/officeDocument/2006/relationships/hyperlink" Target="http://www.oze.pl/energia-wodna/energia-wodna,7.html" TargetMode="External"/><Relationship Id="rId10" Type="http://schemas.openxmlformats.org/officeDocument/2006/relationships/hyperlink" Target="http://www.youtube.com/watch?v=_01z2YsjB60" TargetMode="External"/><Relationship Id="rId4" Type="http://schemas.openxmlformats.org/officeDocument/2006/relationships/hyperlink" Target="http://www.mae.com.pl/odnawialne-zrodla-energii-energia-wody.html" TargetMode="External"/><Relationship Id="rId9" Type="http://schemas.openxmlformats.org/officeDocument/2006/relationships/hyperlink" Target="http://www.plan-rozwoju.pcz.pl/dokumenty/konferencja/artykuly/03.pdf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kologia.pl/wiedza/energia-odnawialna/geotermia-cieplo-pochodzace-z-wnetrza-ziemi,11003.html" TargetMode="External"/><Relationship Id="rId3" Type="http://schemas.openxmlformats.org/officeDocument/2006/relationships/hyperlink" Target="http://www.youtube.com/watch?v=MrV2aFiX5E0" TargetMode="External"/><Relationship Id="rId7" Type="http://schemas.openxmlformats.org/officeDocument/2006/relationships/hyperlink" Target="http://www.dwspit.pl/konkurs/feniks6/index.html" TargetMode="External"/><Relationship Id="rId2" Type="http://schemas.openxmlformats.org/officeDocument/2006/relationships/hyperlink" Target="http://www.youtube.com/watch?v=tRr3Z0dOOGI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pl.wikipedia.org/wiki/Energia_geotermalna" TargetMode="External"/><Relationship Id="rId11" Type="http://schemas.openxmlformats.org/officeDocument/2006/relationships/image" Target="../media/image10.jpeg"/><Relationship Id="rId5" Type="http://schemas.openxmlformats.org/officeDocument/2006/relationships/hyperlink" Target="http://www.youtube.com/watch?v=-nxd0TmoM4o" TargetMode="External"/><Relationship Id="rId10" Type="http://schemas.openxmlformats.org/officeDocument/2006/relationships/hyperlink" Target="http://www.oze.agh.edu.pl/index.php/geotermia-w-polsce-krakow" TargetMode="External"/><Relationship Id="rId4" Type="http://schemas.openxmlformats.org/officeDocument/2006/relationships/hyperlink" Target="http://www.youtube.com/watch?v=mc6dLZG90po" TargetMode="External"/><Relationship Id="rId9" Type="http://schemas.openxmlformats.org/officeDocument/2006/relationships/hyperlink" Target="http://pga.org.pl/geotermia-zasoby-polskie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8720" y="3276295"/>
            <a:ext cx="7015279" cy="122164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      Korzystaj z tego, co dają ci żywioły,</a:t>
            </a:r>
            <a:br>
              <a:rPr lang="pl-PL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   czyli o odnawialnych źródłach energii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5400" b="1" dirty="0" smtClean="0">
                <a:latin typeface="Times New Roman" pitchFamily="18" charset="0"/>
                <a:cs typeface="Times New Roman" pitchFamily="18" charset="0"/>
              </a:rPr>
              <a:t>WebQuest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5335525" y="6177690"/>
            <a:ext cx="3359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Autor: Elżbieta Ciemięga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434130" y="222195"/>
            <a:ext cx="6413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WebQuest NAGRODZONY  I  MIEJSCEM                                        W OGÓLNOPOLSKIM KONKURSIE OZEDUKATOR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GRUPA III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2892245" y="1596540"/>
            <a:ext cx="595549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  Jesteście działaczami organizacji ekologicznej. Chcielibyście zainteresować szerokie grono odbiorców energią wiatrową. Stwórzcie krótki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blog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tematyczny, poświęcony temu zagadnieniu na platformie BLOGGER, dzięki któremu zainteresowane osoby poznają zalety elektrowni wiatrowych.</a:t>
            </a:r>
          </a:p>
          <a:p>
            <a:pPr algn="just"/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l-PL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PRZYDATNE LINKI:</a:t>
            </a:r>
          </a:p>
          <a:p>
            <a:pPr algn="just"/>
            <a:endParaRPr lang="pl-PL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sz="1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http://pl.wikipedia.org/wiki/Energia_wiatru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4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http://www.czysta-energia.ovh.org/wiatr.html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4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http://energiaodnawialna.net/index.php?option=com_content&amp;view=article&amp;id=49&amp;Itemid=2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4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http://zasoby1.open.agh.edu.pl/dydaktyka/</a:t>
            </a:r>
            <a:r>
              <a:rPr lang="pl-PL" sz="1400" u="sng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inzynieria_srodowiska</a:t>
            </a:r>
            <a:r>
              <a:rPr lang="pl-PL" sz="14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/</a:t>
            </a:r>
            <a:r>
              <a:rPr lang="pl-PL" sz="1400" u="sng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c_odnaw_zrodla_en</a:t>
            </a:r>
            <a:r>
              <a:rPr lang="pl-PL" sz="14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/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4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http://www.juwi.com.pl/energia_wiatru.html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4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http://www.eo.org.pl/layout.php?page=eowpolsce&amp;select=8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  </a:t>
            </a:r>
            <a:br>
              <a:rPr lang="pl-PL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400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http://pepsa.com.pl/page/energia-z-wiatru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400" u="sng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http://pl.wikipedia.org/wiki/Elektrownia_wiatrowa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400" u="sng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http://generatory-wiatrowe.pl/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400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http://www.youtube.com/user/elektrowniewiatrowe</a:t>
            </a:r>
            <a:endParaRPr lang="pl-PL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az 4" descr="file000557673733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2400" y="2514600"/>
            <a:ext cx="25400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GRUPA IV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2739540" y="1749245"/>
            <a:ext cx="595549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   Jesteście przedstawicielami  firmy produkującej kolektory słoneczne. Chcecie zainteresować odbiorców energią solarną. Przygotujcie gazetkę interaktywną w programie CALAMEO, w której przedstawicie zalety energii słonecznej i sposoby jej wykorzystania. </a:t>
            </a:r>
          </a:p>
          <a:p>
            <a:pPr algn="just"/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l-PL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PRZYDATNE LINKI:</a:t>
            </a:r>
          </a:p>
          <a:p>
            <a:pPr algn="just"/>
            <a:endParaRPr lang="pl-PL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http://pl.wikipedia.org/wiki/Energetyka_s%C5%82oneczna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http://www.oze.pl/energia-sloneczna/energia-sloneczna,9.html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http://energiaodnawialna.net/index.php?option=com_content&amp;view=article&amp;id=63&amp;Itemid=37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http://www.energia-plus.com.pl/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http://migsystem.pl/elektrownie-sloneczne/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http://pl.wikipedia.org/wiki/Kolektor_s%C5%82oneczny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http://www.energa.pl/dla-domu/kolektory-sloneczne/opis-oferty</a:t>
            </a:r>
            <a:endParaRPr lang="pl-PL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az 4" descr="file377125141141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4800" y="2819400"/>
            <a:ext cx="2286000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823310" y="1749245"/>
            <a:ext cx="67190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4. Na wykonanie zadania macie 2 lekcje oraz  2 tygodnie pracy</a:t>
            </a:r>
          </a:p>
          <a:p>
            <a:pPr algn="just"/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   w domu. W tym czasie jesteście zobowiązani do dwukrotnej</a:t>
            </a:r>
          </a:p>
          <a:p>
            <a:pPr algn="just"/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   konsultacji  z nauczycielem. Wersje robocze prac należy</a:t>
            </a:r>
          </a:p>
          <a:p>
            <a:pPr algn="just"/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   przesyłać do mnie mailem. Wykorzystując odnośnik „Recenzja” – będę Was informować o słabych i mocnych stronach Waszych</a:t>
            </a:r>
          </a:p>
          <a:p>
            <a:pPr algn="just"/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  prac  i o ewentualnych błędach. </a:t>
            </a:r>
          </a:p>
          <a:p>
            <a:pPr algn="just"/>
            <a:endParaRPr lang="pl-PL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5. Po dwóch tygodniach prace zaprezentujecie w szkole.  Wówczas</a:t>
            </a:r>
          </a:p>
          <a:p>
            <a:pPr algn="just"/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   ostatecznie ocenimy je według podanych kryteriów.</a:t>
            </a:r>
          </a:p>
          <a:p>
            <a:pPr algn="just"/>
            <a:endParaRPr lang="pl-PL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l-PL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Powodzenia!</a:t>
            </a:r>
          </a:p>
          <a:p>
            <a:pPr algn="just"/>
            <a:endParaRPr lang="pl-PL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l-PL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l-PL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just"/>
            <a:endParaRPr lang="pl-PL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dirty="0"/>
          </a:p>
        </p:txBody>
      </p:sp>
      <p:pic>
        <p:nvPicPr>
          <p:cNvPr id="3" name="Obraz 2" descr="file65313412826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4495800"/>
            <a:ext cx="3200400" cy="2147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KRYTERIA  OCENY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296260" y="1596540"/>
            <a:ext cx="8551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   Pamiętajcie, że jesteście oceniani jako zespół. Od Waszej współpracy, wspólnego wkładu pracy i zaangażowania zależy ocena końcowa. Wszyscy zadbajcie o estetykę, oryginalność i poprawność językową Waszej prezentacji. Nie zapomnijcie                             o przestrzeganiu praw autorskich. Zdjęcia i muzykę pobierajcie tylko z tych stron, które na to pozwalają.  Każdy z Was pracuje na ostateczną  ocenę. Poznajcie kryteria: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296260" y="3276295"/>
          <a:ext cx="8640960" cy="3448424"/>
        </p:xfrm>
        <a:graphic>
          <a:graphicData uri="http://schemas.openxmlformats.org/drawingml/2006/table">
            <a:tbl>
              <a:tblPr/>
              <a:tblGrid>
                <a:gridCol w="1403233"/>
                <a:gridCol w="1477087"/>
                <a:gridCol w="1698651"/>
                <a:gridCol w="1799796"/>
                <a:gridCol w="1727817"/>
                <a:gridCol w="534376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WYMAGANIA</a:t>
                      </a:r>
                      <a:endParaRPr lang="pl-PL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PODSTAWOWE</a:t>
                      </a:r>
                      <a:endParaRPr lang="pl-PL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pl-PL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ROZSZERZAJĄCE</a:t>
                      </a:r>
                      <a:endParaRPr lang="pl-PL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pl-PL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DOPEŁNIAJĄCE</a:t>
                      </a:r>
                      <a:endParaRPr lang="pl-PL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pl-PL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WYKRACZAJĄCE</a:t>
                      </a:r>
                      <a:endParaRPr lang="pl-PL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pl-PL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PUNKTY</a:t>
                      </a:r>
                      <a:endParaRPr lang="pl-PL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7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Zawartość – ilość i jakość wyszukanych informacji                    i materiałów.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Zgromadzono niewiele informacji                i materiałów. Wybrano materiały, które jedynie powierzchownie ilustrują zagadnienie.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Zgromadzono wymagane informacje               </a:t>
                      </a:r>
                      <a:r>
                        <a:rPr lang="pl-PL" sz="1400" dirty="0" smtClean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i materiały, jednak wiele   z nich stanowi tylko podstawie źródło wiedzy na zadany temat,  a inne są niepełne lub niewystarczające do całościowego ujęcia problemu.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Zgromadzono większość niezbędnych materiałów                        i informacji, które pozwoliły zbudować logiczną                   </a:t>
                      </a:r>
                      <a:r>
                        <a:rPr lang="pl-PL" sz="1400" dirty="0" smtClean="0">
                          <a:latin typeface="Times New Roman"/>
                          <a:ea typeface="Calibri"/>
                          <a:cs typeface="Times New Roman"/>
                        </a:rPr>
                        <a:t>          </a:t>
                      </a: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i spójną prezentację, ale niektóre                    z nich okazały się mało przydatne.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Zgromadzono wszystkie wymagane materiały               </a:t>
                      </a:r>
                      <a:r>
                        <a:rPr lang="pl-PL" sz="1400" dirty="0" smtClean="0">
                          <a:latin typeface="Times New Roman"/>
                          <a:ea typeface="Calibri"/>
                          <a:cs typeface="Times New Roman"/>
                        </a:rPr>
                        <a:t>     </a:t>
                      </a: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i informacje, dzięki którym powstała spójna, logiczna, oryginalna, bogata w treści merytoryczne prezentacja.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1-4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143555" y="680311"/>
          <a:ext cx="8704185" cy="5993270"/>
        </p:xfrm>
        <a:graphic>
          <a:graphicData uri="http://schemas.openxmlformats.org/drawingml/2006/table">
            <a:tbl>
              <a:tblPr/>
              <a:tblGrid>
                <a:gridCol w="1339105"/>
                <a:gridCol w="1472260"/>
                <a:gridCol w="1742350"/>
                <a:gridCol w="1871725"/>
                <a:gridCol w="1740459"/>
                <a:gridCol w="538286"/>
              </a:tblGrid>
              <a:tr h="59932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Dobór informacji              i materiałów, poprawność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językowa         merytoryczna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techniczna, sposób opracowania, stopień oryginalności wykonania zadania.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Zadanie wykonane pobieżnie. Wykorzystanie niezrozumiałych informacji. Błędy językowe, ortograficzne, źle sformatowane teksty. Brak własnego wkładu pracy; wykorzystanie gotowych szablonów         </a:t>
                      </a:r>
                      <a:r>
                        <a:rPr lang="pl-PL" sz="1400" dirty="0" smtClean="0">
                          <a:latin typeface="Times New Roman"/>
                          <a:ea typeface="Calibri"/>
                          <a:cs typeface="Times New Roman"/>
                        </a:rPr>
                        <a:t>     </a:t>
                      </a: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i opracowań. Kopiowanie tekstów. Brak źródeł i nieprzestrzeganie praw autorskich.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Zadanie wykonane poprawnie, jednak z wykorzystaniem tylko niektórych materiałów.          </a:t>
                      </a:r>
                      <a:r>
                        <a:rPr lang="pl-PL" sz="140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 W </a:t>
                      </a: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pracy pojawiają się błędy językowe, ortograficzne oraz nieliczne błędy             w formatowaniu tekstów. Niewielka oryginalność, mały wkład własny pracy. Wykorzystywanie gotowych opracowań. Brak niektórych źródeł np. przy zdjęciach, filmach itp., częściowe przestrzeganie praw autorskich.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Zadanie dobrze wykonane, z wykorzystaniem odpowiednio dobranych informacji. Materiały opracowane samodzielnie              </a:t>
                      </a:r>
                      <a:r>
                        <a:rPr lang="pl-PL" sz="1400" dirty="0" smtClean="0">
                          <a:latin typeface="Times New Roman"/>
                          <a:ea typeface="Calibri"/>
                          <a:cs typeface="Times New Roman"/>
                        </a:rPr>
                        <a:t>          </a:t>
                      </a: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z odwołaniem do samodzielnie zgromadzonej bibliografii. Pojedyncze błędy językowe, brak błędów ortograficznych. Poprawne formatowanie tekstów. Przestrzeganie praw autorskich, podawanie źródeł przy zdjęciach, nagraniach, tekstach.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Zadanie wykonane bardzo dobrze,           </a:t>
                      </a:r>
                      <a:r>
                        <a:rPr lang="pl-PL" sz="1400" dirty="0" smtClean="0">
                          <a:latin typeface="Times New Roman"/>
                          <a:ea typeface="Calibri"/>
                          <a:cs typeface="Times New Roman"/>
                        </a:rPr>
                        <a:t> w </a:t>
                      </a: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oryginalnym ujęciu. Trafnie wykorzystany bogaty materiał rzeczowy                         z własnymi interpretacjami. Sięgnięcie do samodzielnie zgromadzonej bibliografii                         i informacji uzyskanych od ekspertów. Praca bezbłędna pod względem językowym                i technicznym.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Przestrzeganie praw autorskich, podawanie źródeł przy zdjęciach, nagraniach, tekstach.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1-4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143556" y="222196"/>
          <a:ext cx="8246070" cy="6516612"/>
        </p:xfrm>
        <a:graphic>
          <a:graphicData uri="http://schemas.openxmlformats.org/drawingml/2006/table">
            <a:tbl>
              <a:tblPr/>
              <a:tblGrid>
                <a:gridCol w="1352252"/>
                <a:gridCol w="1486715"/>
                <a:gridCol w="1759454"/>
                <a:gridCol w="1890102"/>
                <a:gridCol w="1757547"/>
              </a:tblGrid>
              <a:tr h="65166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Sposób prezentacji pracy. Wrażenia estetyczne, wykorzystanie TI. Sposób prezentacji pracy przez lidera grupy.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Prezentacja mało atrakcyjna, ubogo ilustrowana, estetycznie nie odpowiadająca prezentowanym treściom, nie wykorzystująca różnorodnych możliwości programu,                  w którym została stworzona.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Trudna                        w odbiorze. Uczeń prezentujący pracę wypowiada się chaotycznie, popełniając błędy językowe, nie umiejąc zaciekawić słuchaczy. Zamiast referowania pracy, czyta fragmenty                z komputera.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Prezentacja raczej odtwórcza, wykonana według gotowego szablonu, dostępnego                   w programie,          </a:t>
                      </a:r>
                      <a:r>
                        <a:rPr lang="pl-PL" sz="140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       w </a:t>
                      </a: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którym została </a:t>
                      </a:r>
                      <a:r>
                        <a:rPr lang="pl-PL" sz="1400" dirty="0" smtClean="0">
                          <a:latin typeface="Times New Roman"/>
                          <a:ea typeface="Calibri"/>
                          <a:cs typeface="Times New Roman"/>
                        </a:rPr>
                        <a:t>  stworzona</a:t>
                      </a: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. Estetycznie dostosowana do prezentowanych treści, ale                        </a:t>
                      </a:r>
                      <a:r>
                        <a:rPr lang="pl-PL" sz="140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       z </a:t>
                      </a: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niewielką ilością ilustracji, oparta na gotowych szablonach, dopracowanych                 w miarę samodzielnie. Uczeń prezentujący pracę wypowiada się poprawnie, starannie, popełniając tylko sporadycznie błędy językowe. Korzysta                       z tekstów zawartych                  w prezentacji, ale stara się referować samodzielnie.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Prezentacja uporządkowana, logiczna, dostosowana estetycznie do prezentowanych treści. Oparta na dostępnych </a:t>
                      </a:r>
                      <a:r>
                        <a:rPr lang="pl-PL" sz="140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     w </a:t>
                      </a: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programie komputerowym szablonie, ale samodzielnie wykorzystanym              </a:t>
                      </a:r>
                      <a:r>
                        <a:rPr lang="pl-PL" sz="140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</a:t>
                      </a: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i zmodyfikowanym. Ilustrowana wieloma fotografiami,  nagraniami. Uczeń prezentujący pracę wypowiada się samodzielnie, ciekawie,                    w niewielkim stopniu korzystając                </a:t>
                      </a:r>
                      <a:r>
                        <a:rPr lang="pl-PL" sz="140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     </a:t>
                      </a: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z gotowych tekstów. Nie popełnia znaczących błędów językowych                 i potrafi zaciekawić słuchaczy.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Prezentacja atrakcyjna, oryginalna, estetyczna,              o ciekawej szacie graficznej. Zbudowana na własnym pomyśle, bez odtwarzania szablonów,                      z wykorzystaniem bogatej galerii zdjęć,  nagrań audio                              i fragmentów filmów. Uczeń prezentujący pracę wypowiada się bezbłędnie, łączy wypowiedź            </a:t>
                      </a:r>
                      <a:r>
                        <a:rPr lang="pl-PL" sz="140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</a:t>
                      </a: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z prezentacją multimedialną. Potrafi zaciekawić słuchaczy                    i zachęcić ich do zgłębiania zagadnienia np. poprzez otwartą kompozycję swojej wypowiedzi.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pole tekstowe 10"/>
          <p:cNvSpPr txBox="1"/>
          <p:nvPr/>
        </p:nvSpPr>
        <p:spPr>
          <a:xfrm>
            <a:off x="8389625" y="222195"/>
            <a:ext cx="610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1-4</a:t>
            </a:r>
            <a:endParaRPr lang="pl-PL" dirty="0"/>
          </a:p>
        </p:txBody>
      </p:sp>
      <p:cxnSp>
        <p:nvCxnSpPr>
          <p:cNvPr id="13" name="Łącznik prosty 12"/>
          <p:cNvCxnSpPr/>
          <p:nvPr/>
        </p:nvCxnSpPr>
        <p:spPr>
          <a:xfrm>
            <a:off x="8389625" y="222195"/>
            <a:ext cx="61082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22"/>
          <p:cNvCxnSpPr/>
          <p:nvPr/>
        </p:nvCxnSpPr>
        <p:spPr>
          <a:xfrm rot="5400000">
            <a:off x="5683339" y="3540095"/>
            <a:ext cx="6635014" cy="8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143556" y="222196"/>
          <a:ext cx="8856890" cy="3970330"/>
        </p:xfrm>
        <a:graphic>
          <a:graphicData uri="http://schemas.openxmlformats.org/drawingml/2006/table">
            <a:tbl>
              <a:tblPr/>
              <a:tblGrid>
                <a:gridCol w="1362599"/>
                <a:gridCol w="1498090"/>
                <a:gridCol w="1772916"/>
                <a:gridCol w="1904562"/>
                <a:gridCol w="1770993"/>
                <a:gridCol w="547730"/>
              </a:tblGrid>
              <a:tr h="39703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Współpraca        w grupie,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wywiązanie się                      z powierzonych zadań.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Nieumiejętność współpracy             w grupie – uczniowie pracują pojedynczo           </a:t>
                      </a:r>
                      <a:r>
                        <a:rPr lang="pl-PL" sz="1400" dirty="0" smtClean="0">
                          <a:latin typeface="Times New Roman"/>
                          <a:ea typeface="Calibri"/>
                          <a:cs typeface="Times New Roman"/>
                        </a:rPr>
                        <a:t>     </a:t>
                      </a: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i narzucają swoje wizje pozostałym osobom. Niedokładność             w wykonywaniu powierzonych zadań; zrzucanie pracy na innych lub tylko na lidera.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Tylko niektórzy członkowie grupy wykonują prace terminowo. Grupa jedynie częściowo potrafi wypracować wspólną wizję prezentacji. Lider usiłuje narzucić  innym </a:t>
                      </a:r>
                      <a:r>
                        <a:rPr lang="pl-PL" sz="1400" dirty="0" smtClean="0">
                          <a:latin typeface="Times New Roman"/>
                          <a:ea typeface="Calibri"/>
                          <a:cs typeface="Times New Roman"/>
                        </a:rPr>
                        <a:t>swoje </a:t>
                      </a: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zdanie.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Grupa współpracuje dość harmonijnie. Lider w równym stopniu korzysta                           z wszystkich pomysłów, ale wyraźnie preferuje niektóre z nich. Prace wykonywane są terminowo                        i    w miarę dokładnie.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Wzorowa współpraca                     w grupie. Wszyscy                    z pełnym zaangażowaniem  uczestniczą            </a:t>
                      </a:r>
                      <a:r>
                        <a:rPr lang="pl-PL" sz="140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</a:t>
                      </a: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w wykonaniu zadania. Lider nikogo nie faworyzuje; wszystkie pomysły wykorzystywane są w równym stopniu. Praca każdego członka grupy jest terminowa                       i dokładna.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1-4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Prostokąt 9"/>
          <p:cNvSpPr/>
          <p:nvPr/>
        </p:nvSpPr>
        <p:spPr>
          <a:xfrm>
            <a:off x="2286000" y="4497935"/>
            <a:ext cx="457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u="sng" dirty="0" smtClean="0">
                <a:latin typeface="Times New Roman" pitchFamily="18" charset="0"/>
                <a:cs typeface="Times New Roman" pitchFamily="18" charset="0"/>
              </a:rPr>
              <a:t>Przeliczenie punktów na oceny: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16 pkt. – celujący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15 – 13,5 pkt. – bardzo dobry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13 – 11 pkt. – dobry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10 – 8 pkt. – dostateczny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7 – 5 pkt. – dopuszczający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4,5 – 0 pkt. - niedostateczny</a:t>
            </a:r>
          </a:p>
        </p:txBody>
      </p:sp>
    </p:spTree>
    <p:extLst>
      <p:ext uri="{BB962C8B-B14F-4D97-AF65-F5344CB8AC3E}">
        <p14:creationId xmlns:p14="http://schemas.microsoft.com/office/powerpoint/2010/main" xmlns="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ŹRÓDŁA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066799" y="1295401"/>
            <a:ext cx="7933645" cy="5965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MATERIAŁY  DOSTĘPNE  W  INTERNECIE</a:t>
            </a:r>
            <a:r>
              <a:rPr lang="pl-PL" b="1" dirty="0" smtClean="0">
                <a:solidFill>
                  <a:schemeClr val="bg1"/>
                </a:solidFill>
              </a:rPr>
              <a:t>:</a:t>
            </a:r>
          </a:p>
          <a:p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Energia wodna: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http://pl.wikipedia.org/wiki/Energia_wodna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4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http://energiaodnawialna.net/index.php?option=com_content&amp;view=article&amp;id=46&amp;Itemid=27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4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http://www.mae.com.pl/odnawialne-zrodla-energii-energia-wody.html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4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http://www.oze.pl/energia-wodna/energia-wodna,7.html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pl-PL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4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http://www.energetykawodna.info/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4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http://energetycznie.com.pl/energia-wodna/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400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http://ziemianarozdrozu.pl/encyklopedia/67/hydroenergetyka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400" u="sng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http://www.plan-rozwoju.pcz.pl/dokumenty/konferencja/artykuly/03.pdf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400" u="sng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http://www.youtube.com/watch?v=_01z2YsjB60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400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http://www.youtube.com/watch?v=pKzgQmcpTU0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400" u="sng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http://www.youtube.com/watch?v=zsDANkXSt48</a:t>
            </a:r>
            <a:endParaRPr lang="pl-PL" sz="14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sz="14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Geotermia: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400" u="sng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http://www.youtube.com/watch?v=tRr3Z0dOOGI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400" u="sng" dirty="0" smtClean="0">
                <a:latin typeface="Times New Roman" pitchFamily="18" charset="0"/>
                <a:cs typeface="Times New Roman" pitchFamily="18" charset="0"/>
                <a:hlinkClick r:id="rId14"/>
              </a:rPr>
              <a:t>http://www.youtube.com/watch?v=MrV2aFiX5E0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400" u="sng" dirty="0" smtClean="0">
                <a:latin typeface="Times New Roman" pitchFamily="18" charset="0"/>
                <a:cs typeface="Times New Roman" pitchFamily="18" charset="0"/>
                <a:hlinkClick r:id="rId15"/>
              </a:rPr>
              <a:t>http://www.youtube.com/watch?v=mc6dLZG90po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400" u="sng" dirty="0" smtClean="0">
                <a:latin typeface="Times New Roman" pitchFamily="18" charset="0"/>
                <a:cs typeface="Times New Roman" pitchFamily="18" charset="0"/>
                <a:hlinkClick r:id="rId16"/>
              </a:rPr>
              <a:t>http://www.youtube.com/watch?v=-nxd0TmoM4o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400" u="sng" dirty="0" smtClean="0">
                <a:latin typeface="Times New Roman" pitchFamily="18" charset="0"/>
                <a:cs typeface="Times New Roman" pitchFamily="18" charset="0"/>
                <a:hlinkClick r:id="rId17"/>
              </a:rPr>
              <a:t>http://pl.wikipedia.org/wiki/Energia_geotermalna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400" u="sng" dirty="0" smtClean="0">
                <a:latin typeface="Times New Roman" pitchFamily="18" charset="0"/>
                <a:cs typeface="Times New Roman" pitchFamily="18" charset="0"/>
                <a:hlinkClick r:id="rId18"/>
              </a:rPr>
              <a:t>http://www.dwspit.pl/konkurs/feniks6/index.html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400" u="sng" dirty="0" smtClean="0">
                <a:latin typeface="Times New Roman" pitchFamily="18" charset="0"/>
                <a:cs typeface="Times New Roman" pitchFamily="18" charset="0"/>
                <a:hlinkClick r:id="rId19"/>
              </a:rPr>
              <a:t>http://www.ekologia.pl/wiedza/energia-odnawialna/geotermia-cieplo-pochodzace-z-wnetrza-ziemi,11003.html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400" u="sng" dirty="0" smtClean="0">
                <a:latin typeface="Times New Roman" pitchFamily="18" charset="0"/>
                <a:cs typeface="Times New Roman" pitchFamily="18" charset="0"/>
                <a:hlinkClick r:id="rId20"/>
              </a:rPr>
              <a:t>http://pga.org.pl/geotermia-zasoby-polskie.html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400" u="sng" dirty="0" smtClean="0">
                <a:latin typeface="Times New Roman" pitchFamily="18" charset="0"/>
                <a:cs typeface="Times New Roman" pitchFamily="18" charset="0"/>
                <a:hlinkClick r:id="rId21"/>
              </a:rPr>
              <a:t>http://www.oze.agh.edu.pl/index.php/geotermia-w-polsce-krakow</a:t>
            </a:r>
            <a:endParaRPr lang="pl-PL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ŹRÓDŁA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19200" y="1600200"/>
            <a:ext cx="762854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Energia wiatru:</a:t>
            </a:r>
          </a:p>
          <a:p>
            <a:r>
              <a:rPr lang="pl-PL" sz="1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http://pl.wikipedia.org/wiki/Energia_wiatru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4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http://www.czysta-energia.ovh.org/wiatr.html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4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http://energiaodnawialna.net/index.php?option=com_content&amp;view=article&amp;id=49&amp;Itemid=2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4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http://zasoby1.open.agh.edu.pl/dydaktyka/</a:t>
            </a:r>
            <a:r>
              <a:rPr lang="pl-PL" sz="1400" u="sng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inzynieria_srodowiska</a:t>
            </a:r>
            <a:r>
              <a:rPr lang="pl-PL" sz="14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/</a:t>
            </a:r>
            <a:r>
              <a:rPr lang="pl-PL" sz="1400" u="sng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c_odnaw_zrodla_en</a:t>
            </a:r>
            <a:r>
              <a:rPr lang="pl-PL" sz="14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/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4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http://www.juwi.com.pl/energia_wiatru.html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4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http://www.eo.org.pl/layout.php?page=eowpolsce&amp;select=8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  </a:t>
            </a:r>
            <a:br>
              <a:rPr lang="pl-PL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400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http://pepsa.com.pl/page/energia-z-wiatru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400" u="sng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http://pl.wikipedia.org/wiki/Elektrownia_wiatrowa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400" u="sng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http://generatory-wiatrowe.pl/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400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http://www.youtube.com/user/elektrowniewiatrowe</a:t>
            </a:r>
            <a:endParaRPr lang="pl-PL" sz="14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sz="14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Energia słoneczna:</a:t>
            </a:r>
          </a:p>
          <a:p>
            <a:r>
              <a:rPr lang="pl-PL" sz="1600" u="sng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http://pl.wikipedia.org/wiki/Energetyka_s%C5%82oneczna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600" u="sng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http://www.oze.pl/energia-sloneczna/energia-sloneczna,9.html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600" u="sng" dirty="0" smtClean="0">
                <a:latin typeface="Times New Roman" pitchFamily="18" charset="0"/>
                <a:cs typeface="Times New Roman" pitchFamily="18" charset="0"/>
                <a:hlinkClick r:id="rId14"/>
              </a:rPr>
              <a:t>http://energiaodnawialna.net/index.php?option=com_content&amp;view=article&amp;id=63&amp;Itemid=37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600" u="sng" dirty="0" smtClean="0">
                <a:latin typeface="Times New Roman" pitchFamily="18" charset="0"/>
                <a:cs typeface="Times New Roman" pitchFamily="18" charset="0"/>
                <a:hlinkClick r:id="rId15"/>
              </a:rPr>
              <a:t>http://www.energia-plus.com.pl/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600" u="sng" dirty="0" smtClean="0">
                <a:latin typeface="Times New Roman" pitchFamily="18" charset="0"/>
                <a:cs typeface="Times New Roman" pitchFamily="18" charset="0"/>
                <a:hlinkClick r:id="rId16"/>
              </a:rPr>
              <a:t>http://migsystem.pl/elektrownie-sloneczne/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600" u="sng" dirty="0" smtClean="0">
                <a:latin typeface="Times New Roman" pitchFamily="18" charset="0"/>
                <a:cs typeface="Times New Roman" pitchFamily="18" charset="0"/>
                <a:hlinkClick r:id="rId17"/>
              </a:rPr>
              <a:t>http://pl.wikipedia.org/wiki/Kolektor_s%C5%82oneczny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600" u="sng" dirty="0" smtClean="0">
                <a:latin typeface="Times New Roman" pitchFamily="18" charset="0"/>
                <a:cs typeface="Times New Roman" pitchFamily="18" charset="0"/>
                <a:hlinkClick r:id="rId18"/>
              </a:rPr>
              <a:t>http://www.energa.pl/dla-domu/kolektory-sloneczne/opis-oferty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ŹRÓDŁA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371600" y="1596540"/>
            <a:ext cx="73234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MATERIAŁY  DOSTĘPNE  W  BIBLIOTECE:</a:t>
            </a:r>
          </a:p>
          <a:p>
            <a:pPr algn="just"/>
            <a:endParaRPr lang="pl-PL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pl-PL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l-PL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Energia odnawialna wizytówką nowoczesnej gospodarki, </a:t>
            </a:r>
            <a:r>
              <a:rPr lang="pl-PL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red.</a:t>
            </a:r>
          </a:p>
          <a:p>
            <a:pPr algn="just"/>
            <a:r>
              <a:rPr lang="pl-PL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Z. Brodziński  i inni, Toruń (brak roku wydania).</a:t>
            </a:r>
            <a:endParaRPr lang="pl-PL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pl-PL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W. Lewandowski, </a:t>
            </a:r>
            <a:r>
              <a:rPr lang="pl-PL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Proekologiczne odnawialne źródła energii, </a:t>
            </a:r>
            <a:r>
              <a:rPr lang="pl-PL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Warszawa</a:t>
            </a:r>
          </a:p>
          <a:p>
            <a:pPr algn="just"/>
            <a:r>
              <a:rPr lang="pl-PL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2007</a:t>
            </a:r>
          </a:p>
          <a:p>
            <a:pPr algn="just">
              <a:buFont typeface="Wingdings" pitchFamily="2" charset="2"/>
              <a:buChar char="§"/>
            </a:pPr>
            <a:r>
              <a:rPr lang="pl-PL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M. Miszczak,  C. Waszkiewicz, </a:t>
            </a:r>
            <a:r>
              <a:rPr lang="pl-PL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Energia słońca, wiatru i inne, Warszawa</a:t>
            </a:r>
          </a:p>
          <a:p>
            <a:pPr algn="just"/>
            <a:r>
              <a:rPr lang="pl-PL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1988.</a:t>
            </a:r>
          </a:p>
          <a:p>
            <a:pPr algn="just">
              <a:buFont typeface="Wingdings" pitchFamily="2" charset="2"/>
              <a:buChar char="§"/>
            </a:pPr>
            <a:r>
              <a:rPr lang="pl-PL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Zielona energia w Polsce,</a:t>
            </a:r>
            <a:r>
              <a:rPr lang="pl-PL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red. D. Niedziółka, Warszawa 2012.</a:t>
            </a:r>
            <a:endParaRPr lang="pl-PL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l-PL" dirty="0"/>
          </a:p>
        </p:txBody>
      </p:sp>
      <p:pic>
        <p:nvPicPr>
          <p:cNvPr id="5" name="Obraz 4" descr="file000254717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4495800"/>
            <a:ext cx="3505200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STRONA GŁÓWNA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0" y="1901950"/>
            <a:ext cx="8246070" cy="3766098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pole tekstowe 3"/>
          <p:cNvSpPr txBox="1"/>
          <p:nvPr/>
        </p:nvSpPr>
        <p:spPr>
          <a:xfrm>
            <a:off x="601670" y="1596541"/>
            <a:ext cx="824607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WebQuest  </a:t>
            </a:r>
            <a:r>
              <a:rPr lang="pl-PL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„Korzystaj z tego, co dają ci żywioły, </a:t>
            </a:r>
          </a:p>
          <a:p>
            <a:pPr algn="ctr"/>
            <a:r>
              <a:rPr lang="pl-PL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czyli o odnawialnych źródłach energii”</a:t>
            </a:r>
          </a:p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na zajęcia wychowawcze, zajęcia pozalekcyjne</a:t>
            </a:r>
          </a:p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lub podstawy przedsiębiorczości</a:t>
            </a:r>
          </a:p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 szkole ponadgimnazjalnej.</a:t>
            </a:r>
          </a:p>
          <a:p>
            <a:pPr algn="just"/>
            <a:endParaRPr lang="pl-PL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Czas wykonania: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90 minut pracy w szkole i 2 tygodnie pracy w domu.</a:t>
            </a:r>
          </a:p>
          <a:p>
            <a:endParaRPr lang="pl-PL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Autor: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Elżbieta Ciemięga, nauczyciel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            w Liceum Ogólnokształcącym im. T. Kościuszki w Lubaczowie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            ul. Kościuszki 26, 37 – 600 Lubaczów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            email: elakrs@wp.pl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            tel.: 664 691 807</a:t>
            </a:r>
          </a:p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CELE OGÓLNE:</a:t>
            </a:r>
          </a:p>
          <a:p>
            <a:pPr>
              <a:buFont typeface="Wingdings" pitchFamily="2" charset="2"/>
              <a:buChar char="Ø"/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Przybliżenie  problematyki odnawialnych źródeł energii.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Zapoznanie z możliwościami wykorzystania oze i płynących z tego korzyści.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Doskonalenie umiejętności konstruowania różnych form wypowiedzi, tworzenia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    materiałów interaktywnych i posługiwania się TI.</a:t>
            </a:r>
          </a:p>
          <a:p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l-PL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UWAGA!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676400" y="2209800"/>
            <a:ext cx="68659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Korzystając z Internetu pamiętajcie  o prawach autorskich:</a:t>
            </a:r>
          </a:p>
          <a:p>
            <a:endParaRPr lang="pl-PL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400" b="1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http://www.eioba.pl/a2576/prawo_autorskie_w_internecie</a:t>
            </a:r>
            <a:endParaRPr lang="pl-PL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400" b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http://www.racjonalista.pl/kk.php/s,3636</a:t>
            </a:r>
            <a:endParaRPr lang="pl-PL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dirty="0"/>
          </a:p>
        </p:txBody>
      </p:sp>
      <p:pic>
        <p:nvPicPr>
          <p:cNvPr id="5" name="Obraz 4" descr="images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1200" y="4800600"/>
            <a:ext cx="2543175" cy="1800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PODSUMOWANIE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371600" y="2054655"/>
            <a:ext cx="73234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Wasza praca nad WebQuestem dobiegła końca. Poznaliście niektóre zagadnienia związane z odnawialnymi źródłami energii. Mam nadzieję, że dzięki temu, po ukończeniu szkoły średniej będziecie świadomymi odbiorcami energii, a jeśli zaangażujecie się w życie społeczne, staniecie się propagatorami  odnawialnych źródeł energii.  Być może kiedyś, przyszłe pokolenia  wskażą Was jako tych, którzy zapoczątkowali walkę o dobro Ziemi.</a:t>
            </a:r>
            <a:endParaRPr lang="pl-PL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az 4" descr="file20113145550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4343400"/>
            <a:ext cx="5181600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DLA NAUCZYCIELA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96260" y="1596540"/>
            <a:ext cx="85514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  <a:latin typeface="Bookman Old Style" pitchFamily="18" charset="0"/>
              </a:rPr>
              <a:t>PODCZAS  OPRACOWYWANIA  WEBQUESTU KORZYSTAŁAM  Z:</a:t>
            </a:r>
          </a:p>
          <a:p>
            <a:endParaRPr lang="pl-PL" b="1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r>
              <a:rPr lang="pl-PL" b="1" dirty="0" smtClean="0">
                <a:latin typeface="Bookman Old Style" pitchFamily="18" charset="0"/>
              </a:rPr>
              <a:t>Darmowych szablonów, grafiki, zdjęć:</a:t>
            </a:r>
          </a:p>
          <a:p>
            <a:endParaRPr lang="pl-PL" b="1" dirty="0" smtClean="0">
              <a:latin typeface="Bookman Old Style" pitchFamily="18" charset="0"/>
            </a:endParaRPr>
          </a:p>
          <a:p>
            <a:endParaRPr lang="pl-PL" b="1" dirty="0" smtClean="0">
              <a:latin typeface="Bookman Old Style" pitchFamily="18" charset="0"/>
            </a:endParaRPr>
          </a:p>
          <a:p>
            <a:endParaRPr lang="pl-PL" b="1" dirty="0" smtClean="0">
              <a:latin typeface="Bookman Old Style" pitchFamily="18" charset="0"/>
            </a:endParaRPr>
          </a:p>
          <a:p>
            <a:endParaRPr lang="pl-PL" b="1" dirty="0" smtClean="0">
              <a:latin typeface="Bookman Old Style" pitchFamily="18" charset="0"/>
            </a:endParaRPr>
          </a:p>
          <a:p>
            <a:endParaRPr lang="pl-PL" b="1" dirty="0" smtClean="0">
              <a:latin typeface="Bookman Old Style" pitchFamily="18" charset="0"/>
            </a:endParaRPr>
          </a:p>
          <a:p>
            <a:endParaRPr lang="pl-PL" b="1" dirty="0" smtClean="0">
              <a:latin typeface="Bookman Old Style" pitchFamily="18" charset="0"/>
            </a:endParaRPr>
          </a:p>
          <a:p>
            <a:endParaRPr lang="pl-PL" b="1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457200" y="2514600"/>
            <a:ext cx="563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1517900" y="2514600"/>
            <a:ext cx="71689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http://www.morguefile.com/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  (wszystkie zdjęcia wykorzystane                         w WebQueście pochodzą z tej bazy)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http://www.free-power-point-templates.com/</a:t>
            </a: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212490" y="4039819"/>
            <a:ext cx="76352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KSIĄŻEK:</a:t>
            </a: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t">
              <a:buAutoNum type="arabicPeriod"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B. Boryczka,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Praktyczny przewodnik po Internecie dla bibliotekarzy,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fontAlgn="t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                            Warszawa 2003.</a:t>
            </a:r>
          </a:p>
          <a:p>
            <a:pPr fontAlgn="t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2. R. Lorens,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Nowe technologie w edukacji,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Warszawa - Bielsko - Biała 2011.</a:t>
            </a:r>
          </a:p>
        </p:txBody>
      </p:sp>
    </p:spTree>
    <p:extLst>
      <p:ext uri="{BB962C8B-B14F-4D97-AF65-F5344CB8AC3E}">
        <p14:creationId xmlns:p14="http://schemas.microsoft.com/office/powerpoint/2010/main" xmlns="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DLA NAUCZYCIELA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524000" y="1749245"/>
            <a:ext cx="7323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Przykładowe prace w programach  zaproponowanych w WebQueście:</a:t>
            </a:r>
            <a:endParaRPr lang="pl-PL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371600" y="2207360"/>
            <a:ext cx="732343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PREZI: </a:t>
            </a:r>
            <a:r>
              <a:rPr lang="pl-PL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http://prezi.com/dastqnjtjhz6/?utm_campaign=share&amp;utm_medium=copy&amp;rc=ex0share</a:t>
            </a:r>
            <a:endParaRPr lang="pl-PL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l-PL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GLOGSTER:</a:t>
            </a:r>
          </a:p>
          <a:p>
            <a:r>
              <a:rPr lang="pl-PL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http://yzeta.edu.glogster.com/geotermia-3718-7319-2941</a:t>
            </a:r>
            <a:endParaRPr lang="pl-PL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l-PL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BLOGGER: </a:t>
            </a:r>
          </a:p>
          <a:p>
            <a:r>
              <a:rPr lang="pl-PL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http://energiawiatru.blogspot.com/</a:t>
            </a:r>
            <a:endParaRPr lang="pl-PL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l-PL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CALAMEO:</a:t>
            </a:r>
          </a:p>
          <a:p>
            <a:r>
              <a:rPr lang="pl-PL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http://www.calameo.com/read/0019495490e64f2621a29</a:t>
            </a:r>
            <a:endParaRPr lang="pl-PL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l-PL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pl-PL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517900" y="2970885"/>
            <a:ext cx="7024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DZIĘKUJĘ ZA UWAGĘ!</a:t>
            </a:r>
            <a:endParaRPr lang="pl-PL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STRONA GŁÓWNA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448965" y="1749245"/>
            <a:ext cx="839877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CELE POZNAWCZE: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Uczeń potrafi: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selekcjonować informacje i korzystać z zasobów Internetu,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tworzyć publikacje i prezentacje multimedialne z wykorzystaniem źródeł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   internetowych,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pracować w grupie i odpowiednio wchodzić w role społeczne,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krytycznie oceniać zjawiska  i przemiany zachodzące we współczesnym świecie,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wskazać zalety i wady korzystania z odnawialnych źródeł energii.</a:t>
            </a:r>
          </a:p>
          <a:p>
            <a:pPr>
              <a:buFont typeface="Wingdings" pitchFamily="2" charset="2"/>
              <a:buChar char="Ø"/>
            </a:pP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CELE EMOCJONALNO – MOTYWACYJNE: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Uczeń: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docenia znaczenie oze w ochronie środowiska ,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rozumie konieczność dbania o zasoby niezbędne do życia przyszłych pokoleń,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potrafi przekazać wiedzę ekologiczną swoim rówieśnikom.</a:t>
            </a:r>
          </a:p>
          <a:p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ŚRODKI DYDAKTYCZNE: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komputery z dostępem do Internetu,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STRONA GŁÓWNA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448965" y="1901950"/>
            <a:ext cx="82460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program PREZI,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program Glogster,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program CALAMEO,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platforma do tworzenia blogów (np. BLOGGER),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źródła internetowe,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uzupełniające materiały biblioteczne.</a:t>
            </a:r>
            <a:endParaRPr lang="pl-PL" dirty="0"/>
          </a:p>
        </p:txBody>
      </p:sp>
      <p:sp>
        <p:nvSpPr>
          <p:cNvPr id="21506" name="AutoShape 2" descr="data:image/jpeg;base64,/9j/4AAQSkZJRgABAQAAAQABAAD/2wCEAAkGBxQHBhMUBxMTFhUXGB8YGRgXFxoYGRscHRgXGBsdGBsbHzQgGCYxHh0bITIhJSorLi8uGiUzODMsNygtLisBCgoKDg0OGxAQGzUmICQ0MC04NzAsNDQsNzQvNywvNDUsNCw0LC8vLzQ0Miw1NDQwLywtLCwsLCwsNTQsNDQsLP/AABEIAMwAzAMBEQACEQEDEQH/xAAbAAEAAgMBAQAAAAAAAAAAAAAABQYCAwQHAf/EAEQQAAECBAQCBQgGCAYDAAAAAAEAAgMEBREGEiExQVEHEyJhcRQVMkKBkaGxFjM1UoKyIyViwcLR4fAkQ3KTotJzktP/xAAaAQEAAwEBAQAAAAAAAAAAAAAAAgMEBQEG/8QAOREAAQMCAwQHCAEDBQEAAAAAAAECAwQRITHwBRITQTJRYXGhwdEUIiMzgZGx4fFCUlMVJDRi0kP/2gAMAwEAAhEDEQA/APcUAQBAEAQBAEAQBAEAQBAEAQBAEAQBAEAQBAEAQBAEAQBAEAQBAEAQBAEAQBAEAQBAEAQBAEAQBAEAQBAEAQBAEAQBAEAQBAEAQBAEAQBAEAQBAEAQBAEAQBAEAQBAEAQBAEAQBAEAQBAEAQBAEAQELK4ngTdUECXLi8lw9EgXaCTqfAra+gmZFxXZYeJlbVxuk4aZ+hqxHiZtCjtbFhudmF7ggbG3FTo6BalqqjrWI1NWkCoipe5IT1UbI0nr5gOy2aSBqRmLQPiVmip3SS8JuePgXSTJHHxHZYeIpFXhViCXSRJDTY3BBvvxXtRTSQKiP5iGdkqXYd6zlwQBAEAQBAEAQBAEAQBAEAQBAEAQBAEBonZxkhLl824NaOJ+Q5nuVkcT5HbrEupB8jWJvOWyHAJzz5QnOpLy1zgQ06Xa4cCOH8ir+F7POjZkuifgq3+NEqxqVbAFScyqRYM452Z+vaNzmboRrxt+VdXasDVibIxME6updeJz9nzKkisdmv5TXgcs9D81dIDTfKDEa4E29F+jvZcuHsVsS8agVOxU+2kK5E4dYnff76U6uk1hfMwMgJ7Lth3tVWxVRGvv1p5lm1EVVbbqXyJHHkbq8Mw23tmc0W5gC/zAWbZbb1Kr1XL9oOtAiddjPDLhRcGdbG0uHRNbcTZgHO4y28V5WotRWcNOxPXzPaVUhpt9e/0Izo+Maan4j3xH9WLlzb3DnuJPHbcnTuWna3CZGjURN7yQo2fxHPVyrh5qWuHXoESqOgB46xumuxPEA8SOS5S0cqRJLbBToJUxrIsd8STWUvCAIAgCAIAgCAIAgCAIAgCAIAgOSq1FlLknRJk6DYcSeAHeroIXTPRjSuWVsbVc4imxYGMaKQNDyPpQ3cD/AHuFqVstBMi/wqa+xnvHVxW/lFK3hWLGoWIzLR2uIcbEAE2+68d3M8vBdOubHU0/GauWrd5hpXPgm4Spnq5YJ6hy8lWTOTcbqgCHWJa1ua1jcne/LiSedlzWVsr4PZ2tvy7bfo2vpo2y8ZXWI2fx7Jtmv8LCfHeNLshjxFi7Xcqcez6jds526neePrIb4JdexDT9OJw+jSpi3hF/+S99gh/zJ4epH2uX/Gvj6GL8eFgtXafHhjhdpI7z22t+F16mz+cUqL9fRVHtn+SNU122JJtUksWU4QJaPkvbKzRjuzewDXCzhpew5cFW1lRSScVW38cybnQ1LOGjrfo3zbPonhYiRDnuGma3rO3e62wH7gL8V7GvttVd+CenJNdZ49PZYLMxXWJC4Iw/5REE1UNRclgPrH757uXvW3aVZuJwI8+foZaGm3l4r/p6lilcUwJmsmBDPcH+q53Fo/nxXOfs+VkPFX7c7G1tZG6ThoTqwGsIAgCAIAgCAIAgCAIAgCAID4TYaoCBgVaUxKx8F5BvcBrtCf2mH46ahdB1NU0ipInh+FMbZoKhFZr6FebhyZoVchmjkva42zHYDiIoHC3Eeyxsuh7dBUwKk2CprDXgY0pZoJUWPFF1iTeLMTsoQDZdoiTTwAxgFzvoXW1te9hx95HMpaV02KrZiczdUVCRZJdylXmqQC0TXSDMG51ZLtNuZy2Gvsb7StzZl+VSN+utdhldF/8ASod9DdI1yZmW5cGU9kOFt1j22BHMagb3O7vBRfTxNxqZLr1JpfIk2aRcIGWTXd5ncJatEduPLD2N/wCiq36D+1dfUs3avrQwiRq1IAmKyXmG8WgC9uNgMp7uPgvUbQPwRVbr6+R4q1bcVRF19CJfGkMRRurqsF0jM30dbKM2wvcAcvSAPIrQjaiBN6N2+3WsCm8My2em64kIFZmcHzTYOIv00s7RkYXJA2sefgdeIJ2VLoIqpqvhwcnIsSWSBd2TFvWTeLOum6KzzDZ0N9ger1JabZcttMvO3Duuq9nrE2ZVnwVOvr7e3WZOs4jo04WS9WsjTQMNwqDB6+rObnA3JGRnhfc8L+7vsqq6SpXhRJh4r+tKQp6RkCcSRcfBCao1chVkv8jJ7Bsbi1wdiO7f3LFUUklPbf5mqGoZNfd5EmspeEAQBAEAQBAEAQBAEAQBAck9HhBvVTz2DrQWhrnBpcDoQNbnfhzVsTJOmxF93HBMiuRzOg9c8O8p9WwKWHPRXnTUMcdRxGV/yv712YNrovuzJ9U80ObNs62MS67FJOPVYmGsI9ZV3Z41rNabXzH0Wkje25OvHuWJ0TKip3YUs3WJqSR8MF5MyuSJGGacZ+ujrJyP9Ww7i40/06WvyFgFpf8A7h/AiwY3PWusoZ8FvFkxcpiJBkjD84Y5OeK/6uB8hl7hw2G5uV7xHPX2elwRM11pTzcRvxp8+o7Jd9TxS3NLkScufRsO0W8O86ceyNrX3VbkpabBffd4a+5Yi1E2Ke63xEzgqHLW86VKMCfRzRAz3Znar1lbI/5cKL3Jf8EX0zG9OVU719Tc7B85Thnok/Ecd8sW5B5DUkfBQ9tgfhLGn0J+zSsxjf8Ac4YlTZV4vkeOoAhRtmRgMo7iDsNeNy0nTTZWJE6JONSuu3mmv5K1kST4U6WXr1/Al3uoUz5vxR+llYukKKeF9hfhr7jbhsciTJ7RBg5M01pQ1ViXgy4tXJTow5HfhHEXkNQcXQIhzQHngTw5anQ8jr6yjUNbVQ8dnSTNNasShVYJOE7JcjsxDh6arFaIc/8AQixaSRZu9wGjcjmeB3VlJW08EN7e9rn1EKilmmlz90lKZSZbC0PPGiAOcMpfEcG342aNhte2+ncss9TPWLuo3BMbIhfHDDSpvKuPWqlh32XONoQBAEAQBAEAQBAEAQBAEBWMWYZfXI7XwYoGVuUMcNNySQRtfQewLqUFe2narVbmuZgq6R0yoqLkR2H6VP02qQ2RXHqb3cQ5r22tewDtRsBoButNXUUc0SuRPe5YWXwwKaeGpjkRq9HvunqaayPpH0gQpd2sGWb1j+RdvY8PuCx4ZlRD8CkWT+p2Ca+/gWyfFqEZybjrXWc0hEbX8TTE7UT/AIeUBEMbjsgm9uPF2nEt5BTkRYYWwM6T89a5kWqksrpXdFp9w7J/SaffUMQfVNJEGG70QAd7bEA6abuB5JO7gNSnh6S5rrVhC3jOWaTLlrWJKY7nYkvOyzID3Na43cAbXs5lr2+SbLiY5kjnJdU9FPK+RzXsai4L6oc3SX9ZL/i/hVuxsn/QhtPNp048m3yUjLOlHua4E6g29Ub81XsuJkj5GvS6fsntB7mMarVt/BK4go8HEFObCnrB7m3hu9YEAEkc99RxCwQTPger2ZJma5o2StRrsypUuE6u0qYptav5RA1huO9h6JudxqB3tePFb5VSF7amLouz1rFDIxFlY6B/STLWsDmdmxDgM9bfymSdv61m/M5feWDvU0tBVYdF/nr7KRxlp8ekzy19y1w6jHrWDIcWkm0YgZg3LqQcrwM3o63cNb6BY2Rww1Ssm6OlTI0OfJJTo6PpauQMHBc1UImepPa0nfM4vdvqNNB7DZdN21KeJN2NL92CGFtBNIt5F81PQZSEYEqxr3Fxa0NLju4gAXPjuvnpHI5yuRLXOyxqtaiKtzaoEggCAIAgCAIAgCAIAgCA8+qc3UIVYimRbMZMxyjIXNt3XFl9DBFRLC1Hq29uuynHlfVJIqsvbuJvCVQm5uM9tZYQAAQXQywk39x9yw18NMxEWFfG5qpJZnKqSp4WK1QJgtg1mZvaIM4B4aCJl08QFfO1LwR8sPIqidhLJzx8DhjDyDoqhMhaOmIuo+92zbw7LWK1PfrlVcmp5ftStfdpERM3KWDE5FLpMlKwNBdtx3MLdz/qN1Xs9vFkkmXt8bllW7cayNOzwPnSD9rSnifzsUtk/Kk1yUjtD5keuaHzpL+sl/xfwr3Y2T/oebTzaZdJH2VL+J/KF5sf5r9cz3afy265HTjObMhDkojNCx1/ZlF/hdVbOjSVZWLzQnWv4aRu6lOPEo8gx7IzEHTrew8nYjb32d8ByUKf36WSNeWJOb3ahj054GNChdR0j1CA30IsPOedz1Z09sR/wXs671HG/mi2/Poh5Elql7eS/r1Uz6MIzodBmWQwP0UVwaPwg689V5tJqLKxV5oh7RKqRuROSqcUWr1OZacrIoB+5Bt7iQT8VvbTUDOafVxjWesdyX6IWzB8SM+lfrURM4cfrAQSNLbrk7QSJJfhWtbkdGjWRY/iXv2k4sJqCAIAgCAIAgCAIAgCAICnVXHHkM4+G2ASWEg3dYfALswbJ4jEer8+w5su0Nxyt3cjuwriY16O9r4YZlANw7Ne5tyVFdQJTNRUde/YW0lWs6qlrW7SoUVnW4erTTwc93uzu/ctcy2mgXu8jPGl45k7zTVT1vRxIRRtCiWI52c9v7lKLCskZ1p6KRf/AMZjupf0T+PGmNHk4jfRJt7SWOHwChspURsrOf8AJKvRVdG7XI+dIP2tKeJ/Oxe7J+VJrko2h8yPXND50l/WS/4v4V7sbJ/0PNp5tMukj7Kl/E/lC82P81+uZ7tP5bdcj70hQzFp8q1m5Nh4loAXmyVRJJFU92iiqxiIasbt6/ENMgnQ5738C3+Spo1tFK8sqcZI2mdLf1nSzN/swLfCXP7/AIKMqWoGd/8A6PY1vVu7vQw6MouSnzr7f5zne5t1LaLbvjb2IeUS2a9e1TFvSI4/5Df9w/8AVal2I3+/w/ZnTai/2+P6LXh2r+epDrMhZqRa99lyaum9nk3L3OjTz8Zm9axKLKXhAEAQBAEAQBAEAQBAEBBVMyNOmc9REERCc2rczzc2vYAu4b9y3w+2St3Y1W2Wdk9DJL7NG7efa+fb6nPT8WS8zU2QpNjhnJGawaL2JHfrb4qybZ07I1keuX1IR1sTnoxqZkJJNFN6RJmBM+hNw8zb7G4JIttweNfu96m+8lIyRubF15EW2ZUuYv8AUmvM4cOyPlNJnqXNG0Rji+He3cQR3XAJtweVbUSbskdU3Jc9ayK4WXY+Bc0yJLCccYgw95JP9mPLOA13GV3ZPf8AdPv4quovTTcZmLXeerk4bTRcN2bfIy6QftaU8T+diu2T8qTXJSvaHzI9c0PnSX9ZL/i/hXuxsn/Q82nm0y6SPsqX8T+ULzY/zX65nu0/lt1yLHOSDJnyeJNEBsEF+u18osT3Df2LmMmczfY3N2BufEj91y8sSo0SZFbxTHqM12ZeXaWwybDYHX3Fx8XDkt0zeDA2nb0nZ61kZYncSVZl6KZHLQZsylBqFRmdDHcQwHjckC3H0nW/D3Kc7N6WOnT+nMhC7djfMvMmcKxBhnAbIs2CS/t5dLnORl/42PvVM7FqqtWN5YfYtielPTI52rnTDxBT6m0CcaxvdEhi1/EAgeJsvVoq2HFiqvcp4lVSyYOT7oWKnS8KXlR5uDQx3aGX0TfW44W8FzpnyOd8TNMMczZG1jW+5l2HUqiwIAgCAIAgCAIAgCAIAgIDEWGG1ychve8sygtdYXLhe4HdbX3roUle6nYrUS9zHUUbZnI5Vscr4MhhQAvAMTcX7cTxHBvjoFajqytwTo/ZP34latpqXHn91/XgR+LZf6QUGFO0e/WwDnA9YAEFze8gi/fbTfX2nvTTOglyXD019xNaeJJY80x9Tgnya5JwqnhzSYhaRYY3dbcW46e9p5gBTjtC5aaborkutIpB95GpPF0kz1rA+xYIxKBP4Ud1c2z6yETYkgbG+huNL7EaGxGhHez/AAJ0uxcl1pD1U43xYcHJmh0QcUytXc2HiqGYEdh0Lg4AG/B27BxIdppxXiU08F3U7rtXWXpiONFLZsyWVCardPgYlZDdDmWANvYtLXA3t39yopaiSk3k3M+sungZUWXeyMcRVKnw2M88RWPMPUMBzEkjixup246a6rymbVXXhJa/P9r/ACJ1gsnEW9uX6ICNNTOO4mSUa6XkR6TzoXgcO/wGnM7BaEZFR+85d6T8a/gpV0lTgmDPya50ivxWU7C4yy0I/poo9E2N9/W14+s7XYXUmfARaifpLkmtInaeP+KqQxdFM1E/CbiOuQZClD/CyusQi9uz2SLk3PFt9yS47C6MVYInVEnTdlrXIPRJpEhZ0W5loqVflGTplqgAWiwJLczAeR5W0121WaGjqVYk0effiXS1MCO4T/0cU7giXnYeamPLL6ixzt9lzf4q+Pa00a7sqX8FKn7Piel41t4oWuXgiXl2sgizWgNA5ACwXJe5XuVy5qdBrUaiNTJDYokggCAIAgCAIAgCAIAgCA1zEProDmgltwRdpsRcWuDwKkx265Ftex45LoqFFpWB3xppzqy7shx0Bu5/eT6o+Pgu9PtZjWokKY+Ca+xyYtnuVyrKv7JaLiSVos0yXlW9kGziwdll/i433/nosbaGoqGrM5ceV819Ow0LVQwuSNqYdnIiKxSI+GKqZzDYzQXaxoI2tuSBy43GoPMXClFNHUM4M2CpkutL3nkkb4X8SLLmhysk4OIo3lWDo3k80NXQibAniSNRqOIBaeIvdWK98CcKobvM69fyQRrZl4kK2drXUYz9cJhiHjqnkkbxWDhzDgdOA7Lv5Iynx3qWX6LryDpsLVDPrr1IwQ6HMnMXzEP9mz3W9uV3zV99oNwsi/b9FNqNccfH9myWn6TIxP1ZKxpiINswJB78pNv+Ki6OtenvvRqa1metfSt6DVVSWiS8/idn6ytJSY3boHOHfx99hrsVQjqen6Hvv1rmXq2abpe600ecBGheQYBYbf5kx3es7Mfdm9jRsVLh2Xj1a9ya11kd+6cGn+q611E9B6jAdHYwAve89ojd59ZxPAAbD+pVDY5a+RVyRPAtV7KRiJmqmc7RpbFUr10g4NefWA48ojefxUo6qeidw5EunV6KRfBFUt32Z6zGC6DGpEWKZ5xA9FrQ67TrfPb5Xsd+abRrIp0ajE7VW2PcKKmkiVd/9d5alyjoBAEAQBAEAQBAEAQBAEAQBAReJZWLOUh7aa7K/wBxcOLQfVvzWqjkjZMjpEun47TPUse+NUYuJXsJ4WEm0TFYFnDtNadm21zO7+Pd47dGv2gsi8KHLK/X2JrHuMdJR7nxJMzOQxXEqWJhDkWB0E6a6Gw3iX/d4cVGXZzIqbfetnawPY610k+6xPd1ibK5g6WqM8XSD+omfSvDNt9iWX023Fr6rPDWTRs99N5nb6l8tNG912rZ3YR/64o4yxGwpyGOOmaw0twdfjqHeKt/2UuKKrF8PPyK/wDdR4LZya1zNESsxojrz1GBPDsX+bVJII06M54sr16URthVmoxBlpdMZCPAu0FvblHxUVgpUxfLfX1PUlnXBsdtfQy+iU1WDnxdN9jfq4ZAaNtzYNHLY8NSntkUWFOzHrUezSSYzOw6kJuaDMP4YLsNw2FoF7g30O7yd327z8lTC1aipRtQq65dhZIqQw70Ka6+00UidhYvpBhVEDrGgZraG/B7OX9jYq2oikoZt+PJdWUrhkZVx7j801dCNw/h2ZpeIjkdlhN1L/Ve3g23P5W32vpq66nmp8U95eXNNeJTT0s0c2C4fkvi4J1ggCAIAgCAIAgCAIAgCAIAgCAICLxJTHValuhwIhYTr3O7ncbf3qtVHUNglR7kvrkZ6mFZY1ai2I3DdJGGqTEiVCwfYueRrZovYA8efiVprKlauVGR5cimmhSnjVz8+ZXcLNdXcWujx9m3efysb/f3V0a5UpqRIm88PXXaYqVFnqOIvLH012EtVcQxoeL2wJNwDLsYQ5oIu7UkEa7EDfgskFFEtIsr0xxX7eBolqZEqUjauGCHZi7Ej6FFhiAxrswJNyRtbl4qnZ9C2pRyuW1rFtZVugVLJe5sxdVYtOozIkkWtLiAbi51aTpfThxuo7Pp45ZlY/ke1kz440cw544OI8DAuN4mW99Bd7CQdBoL2P8A7KxtqSutyv4L6eRB16ikvz809Th6PKoIsB0tMa2BcwHYtPpD3m9u8q/a9OrXJM3uXyKtnTIqLEvebadhB8liMxIETJCabtt6RB3YRsBw8LeyM202SU+45LuXPq7yUdC5k28i2Tx7i5rinTCAIAgCAIAgCAIAgCAIAgCAIAgCAIDVNSzZuAWTLQ5p3BFweKmx7mORzVsqEXMa9N1yXQ5KTRoVID/IQQHm5uSfAC6tqKqSe2/yK4YGRX3OZWZHDUxCxa2POCG5he55LXbXa7LoQDe5bsunLXQrSLEy6LZE/FzAyklSoSR1rXVfzYx6QKdGqE5C8jhPeGsNy0cSf6L3ZM8UTHb7kS6jaEUkjk3UvgTWIae+p4XyQWXiWYQCQLEFubfbTMsVJMyGq3nL7uPn+jVUxOkg3UTHAYPpUWkU5zJ4s1dmAaSbXAve4HwTaFRHPIjmXytiKOF8TFa86abh6Xp0yYkuztkk5nG5F98vLiFXNWzSt3HLhrMnHSxRu3kTElVkNAQBAEAQBAEAQBAEAQBAEAQBAEAQBAEAQBAEAQBAEAQBAEAQBAEAQBAEAQBAEAQBAEAQBAEAQFbi47kYMZzYkYgtJaf0cTcGx9VbU2fUKl0b4oZVrIUWyr4KS1Mq8CrMJp0Vj7b2Oo8RuFnlhkiWz0sXslY/orc7lUTCAIAgCAIDjrE75upUWK1uYsYXZedheysiZxHozrISO3Gq7qIPA+KnYlhxevhBhYRq0ktN78Tx027wtVbSJTqllvcopahZkW6WsWhYTUEAQBAEAQBAEAQBAEAQBAEAQBAeMYZpEOt4xjwp8EtvFdobG4iADX2lfSVMzoadrmZ4fg4sETZJnNd2/kzxTSzgmvwolLe7Ke2251GUgOa77wII955a+UsqVcStemOX7E8fs0iOYXXEeNvMkzAa+A4iIA4uJAGU2vktq4i/G3tuuZT0HGa5d7LWJumq+EqJbM429IzJqvQoMhDvDe8MMR5yk3IF2t4e34K3/THNiV71xRL2QglcjpEa1MF5kvi7F0PDbA1zS+K4XDAbADbM48B87e1ZqSidUY5IhdUVLYcM1K3B6SI0vFaatKFkN3EZgfw5hZ2nBbV2WxyLw33XXUZUr3IvvssmussGKsXiiU+BFl2CI2NqDmy6ZQ4HbvWSlolme5irZUNM9SkbUcmNytDpUJ2lm/7n9Ft/0hP7vAy/6j/1LfL1178Jum5mEGnqzEDM17tAu25tpca+BC57qdqT8JF52ubEmXg8RU5XObAdaZWZCIZaAyA1j7ZWWsSQHE2AHNTroFiel3XunMjSypI1bJYs6wmoIAgCAIAgCAIAgCAIAgCAIAgCA8NplTjUnFEeJTIfWPzRG5crnaGJcmzdeAX1EkTJYGtetkw/BwmSOZK5WpdcfyTUnh+dxhWGxq60shiwOYZeyCTlYw66m+p5310CzPqYKWNWRYrrNS5sMs796TBNciw9K0u0YZYQPQiNDe4EOCx7LcvGXtQ017U4Xcpt6MaXChYchxmsb1sQvzPIu6wiOaADwFmjQcV5tKV6zKy+CW/B7QxtSNHWxW/5KRXKhk6QokWchmKGRbdWOIY2zRseIDjpz5rpwx3pEa1bXTPvMMr7VKuVL2UlKrOT2Nw2DClTChh2a7g4DY2Jc4DhfYKiJlPSXer7qWyPmqPdRtkPSKbJtptJhQibiEwNuf2WgX+C4sj1kkV3Wp02NRjEb1HmABx1jjQHqGe4Q2n5ud8D3Luf8Om/7L+f0cr/AJM/Yn4/Z6Ji1uXCk0G7CC/8pXHpPns70OjU/Jd3KVfof+y5j/yj8gW7a/Tb3eZm2d0Hd/kh6AuSdAIAgCAIAgCAIAgCAIAgCAIAgCA8zwNS40rjaM+ZhPawiLZxaQDeI0jXwXarZWOpmtRccPwcylje2dyqmGP5PTFxTplT6S5OJO4cDZNjnu6xps0XNrOW/Zz2smu5bYKZK1quisiHXgCWfKYSgMmmlrhnu1wsReLEI08CCoV7muncrVumH4QlSNVsKIvb+VK1jnDkeXrgnqGC51w5zWi7muaLZgPWBAAI+d1toqmN0XAlM1VA9H8WM0fSSq1d7IcjLmE64JcYbmg2I3L9AOYGql7LRxIrnOv9fQjx6mSyNbb6epYMdzEw3DwhScNz4sUBrzDaSGi3btyvsO4lZKFsXG33LZEyv4GmqV/D3WpivUUagPqOH2PFOlndsgkuhEnTYXvt3LqTpTTqm+/LtMEXHivutz7C7wY81VsCzPnSGRGc2I0NDS0kZezYLlq2KKqbuL7uBuvJJTu3kxxOforkIkhTY4nYb2ExAQHC1xlAU9qSMe9qtW+BGhY5rV3ktiXdcw3BAEAQBAEAQBAEAQBAEAQBAEAQBAEAQBAEAQBAEAQBAEAQBAEAQBAEAQBAEAQBAEAQBAEAQBAEAQBAEAQBAEAQBAEAQBAEAQBAEAQBAEAQBAEAQBAEAQBAEAQBAEAQBAEAQBAEAQBAEAQBAEAQBAEAQBAEAQBAEAQBAEAQBAEAQBAEAQBAEAQBAEA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1508" name="AutoShape 4" descr="data:image/jpeg;base64,/9j/4AAQSkZJRgABAQAAAQABAAD/2wCEAAkGBxQHBhMUBxMTFhUXGB8YGRgXFxoYGRscHRgXGBsdGBsbHzQgGCYxHh0bITIhJSorLi8uGiUzODMsNygtLisBCgoKDg0OGxAQGzUmICQ0MC04NzAsNDQsNzQvNywvNDUsNCw0LC8vLzQ0Miw1NDQwLywtLCwsLCwsNTQsNDQsLP/AABEIAMwAzAMBEQACEQEDEQH/xAAbAAEAAgMBAQAAAAAAAAAAAAAABQYCAwQHAf/EAEQQAAECBAQCBQgGCAYDAAAAAAEAAgMEBREGEiExQVEHEyJhcRQVMkKBkaGxFjM1UoKyIyViwcLR4fAkQ3KTotJzktP/xAAaAQEAAwEBAQAAAAAAAAAAAAAAAgMEBQEG/8QAOREAAQMCAwQHCAEDBQEAAAAAAAECAwQRITHwBRITQTJRYXGhwdEUIiMzgZGx4fFCUlMVJDRi0kP/2gAMAwEAAhEDEQA/APcUAQBAEAQBAEAQBAEAQBAEAQBAEAQBAEAQBAEAQBAEAQBAEAQBAEAQBAEAQBAEAQBAEAQBAEAQBAEAQBAEAQBAEAQBAEAQBAEAQBAEAQBAEAQBAEAQBAEAQBAEAQBAEAQBAEAQBAEAQBAEAQBAEAQELK4ngTdUECXLi8lw9EgXaCTqfAra+gmZFxXZYeJlbVxuk4aZ+hqxHiZtCjtbFhudmF7ggbG3FTo6BalqqjrWI1NWkCoipe5IT1UbI0nr5gOy2aSBqRmLQPiVmip3SS8JuePgXSTJHHxHZYeIpFXhViCXSRJDTY3BBvvxXtRTSQKiP5iGdkqXYd6zlwQBAEAQBAEAQBAEAQBAEAQBAEAQBAEBonZxkhLl824NaOJ+Q5nuVkcT5HbrEupB8jWJvOWyHAJzz5QnOpLy1zgQ06Xa4cCOH8ir+F7POjZkuifgq3+NEqxqVbAFScyqRYM452Z+vaNzmboRrxt+VdXasDVibIxME6updeJz9nzKkisdmv5TXgcs9D81dIDTfKDEa4E29F+jvZcuHsVsS8agVOxU+2kK5E4dYnff76U6uk1hfMwMgJ7Lth3tVWxVRGvv1p5lm1EVVbbqXyJHHkbq8Mw23tmc0W5gC/zAWbZbb1Kr1XL9oOtAiddjPDLhRcGdbG0uHRNbcTZgHO4y28V5WotRWcNOxPXzPaVUhpt9e/0Izo+Maan4j3xH9WLlzb3DnuJPHbcnTuWna3CZGjURN7yQo2fxHPVyrh5qWuHXoESqOgB46xumuxPEA8SOS5S0cqRJLbBToJUxrIsd8STWUvCAIAgCAIAgCAIAgCAIAgCAIAgOSq1FlLknRJk6DYcSeAHeroIXTPRjSuWVsbVc4imxYGMaKQNDyPpQ3cD/AHuFqVstBMi/wqa+xnvHVxW/lFK3hWLGoWIzLR2uIcbEAE2+68d3M8vBdOubHU0/GauWrd5hpXPgm4Spnq5YJ6hy8lWTOTcbqgCHWJa1ua1jcne/LiSedlzWVsr4PZ2tvy7bfo2vpo2y8ZXWI2fx7Jtmv8LCfHeNLshjxFi7Xcqcez6jds526neePrIb4JdexDT9OJw+jSpi3hF/+S99gh/zJ4epH2uX/Gvj6GL8eFgtXafHhjhdpI7z22t+F16mz+cUqL9fRVHtn+SNU122JJtUksWU4QJaPkvbKzRjuzewDXCzhpew5cFW1lRSScVW38cybnQ1LOGjrfo3zbPonhYiRDnuGma3rO3e62wH7gL8V7GvttVd+CenJNdZ49PZYLMxXWJC4Iw/5REE1UNRclgPrH757uXvW3aVZuJwI8+foZaGm3l4r/p6lilcUwJmsmBDPcH+q53Fo/nxXOfs+VkPFX7c7G1tZG6ThoTqwGsIAgCAIAgCAIAgCAIAgCAID4TYaoCBgVaUxKx8F5BvcBrtCf2mH46ahdB1NU0ipInh+FMbZoKhFZr6FebhyZoVchmjkva42zHYDiIoHC3Eeyxsuh7dBUwKk2CprDXgY0pZoJUWPFF1iTeLMTsoQDZdoiTTwAxgFzvoXW1te9hx95HMpaV02KrZiczdUVCRZJdylXmqQC0TXSDMG51ZLtNuZy2Gvsb7StzZl+VSN+utdhldF/8ASod9DdI1yZmW5cGU9kOFt1j22BHMagb3O7vBRfTxNxqZLr1JpfIk2aRcIGWTXd5ncJatEduPLD2N/wCiq36D+1dfUs3avrQwiRq1IAmKyXmG8WgC9uNgMp7uPgvUbQPwRVbr6+R4q1bcVRF19CJfGkMRRurqsF0jM30dbKM2wvcAcvSAPIrQjaiBN6N2+3WsCm8My2em64kIFZmcHzTYOIv00s7RkYXJA2sefgdeIJ2VLoIqpqvhwcnIsSWSBd2TFvWTeLOum6KzzDZ0N9ger1JabZcttMvO3Duuq9nrE2ZVnwVOvr7e3WZOs4jo04WS9WsjTQMNwqDB6+rObnA3JGRnhfc8L+7vsqq6SpXhRJh4r+tKQp6RkCcSRcfBCao1chVkv8jJ7Bsbi1wdiO7f3LFUUklPbf5mqGoZNfd5EmspeEAQBAEAQBAEAQBAEAQBAck9HhBvVTz2DrQWhrnBpcDoQNbnfhzVsTJOmxF93HBMiuRzOg9c8O8p9WwKWHPRXnTUMcdRxGV/yv712YNrovuzJ9U80ObNs62MS67FJOPVYmGsI9ZV3Z41rNabXzH0Wkje25OvHuWJ0TKip3YUs3WJqSR8MF5MyuSJGGacZ+ujrJyP9Ww7i40/06WvyFgFpf8A7h/AiwY3PWusoZ8FvFkxcpiJBkjD84Y5OeK/6uB8hl7hw2G5uV7xHPX2elwRM11pTzcRvxp8+o7Jd9TxS3NLkScufRsO0W8O86ceyNrX3VbkpabBffd4a+5Yi1E2Ke63xEzgqHLW86VKMCfRzRAz3Znar1lbI/5cKL3Jf8EX0zG9OVU719Tc7B85Thnok/Ecd8sW5B5DUkfBQ9tgfhLGn0J+zSsxjf8Ac4YlTZV4vkeOoAhRtmRgMo7iDsNeNy0nTTZWJE6JONSuu3mmv5K1kST4U6WXr1/Al3uoUz5vxR+llYukKKeF9hfhr7jbhsciTJ7RBg5M01pQ1ViXgy4tXJTow5HfhHEXkNQcXQIhzQHngTw5anQ8jr6yjUNbVQ8dnSTNNasShVYJOE7JcjsxDh6arFaIc/8AQixaSRZu9wGjcjmeB3VlJW08EN7e9rn1EKilmmlz90lKZSZbC0PPGiAOcMpfEcG342aNhte2+ncss9TPWLuo3BMbIhfHDDSpvKuPWqlh32XONoQBAEAQBAEAQBAEAQBAEBWMWYZfXI7XwYoGVuUMcNNySQRtfQewLqUFe2narVbmuZgq6R0yoqLkR2H6VP02qQ2RXHqb3cQ5r22tewDtRsBoButNXUUc0SuRPe5YWXwwKaeGpjkRq9HvunqaayPpH0gQpd2sGWb1j+RdvY8PuCx4ZlRD8CkWT+p2Ca+/gWyfFqEZybjrXWc0hEbX8TTE7UT/AIeUBEMbjsgm9uPF2nEt5BTkRYYWwM6T89a5kWqksrpXdFp9w7J/SaffUMQfVNJEGG70QAd7bEA6abuB5JO7gNSnh6S5rrVhC3jOWaTLlrWJKY7nYkvOyzID3Na43cAbXs5lr2+SbLiY5kjnJdU9FPK+RzXsai4L6oc3SX9ZL/i/hVuxsn/QhtPNp048m3yUjLOlHua4E6g29Ub81XsuJkj5GvS6fsntB7mMarVt/BK4go8HEFObCnrB7m3hu9YEAEkc99RxCwQTPger2ZJma5o2StRrsypUuE6u0qYptav5RA1huO9h6JudxqB3tePFb5VSF7amLouz1rFDIxFlY6B/STLWsDmdmxDgM9bfymSdv61m/M5feWDvU0tBVYdF/nr7KRxlp8ekzy19y1w6jHrWDIcWkm0YgZg3LqQcrwM3o63cNb6BY2Rww1Ssm6OlTI0OfJJTo6PpauQMHBc1UImepPa0nfM4vdvqNNB7DZdN21KeJN2NL92CGFtBNIt5F81PQZSEYEqxr3Fxa0NLju4gAXPjuvnpHI5yuRLXOyxqtaiKtzaoEggCAIAgCAIAgCAIAgCA8+qc3UIVYimRbMZMxyjIXNt3XFl9DBFRLC1Hq29uuynHlfVJIqsvbuJvCVQm5uM9tZYQAAQXQywk39x9yw18NMxEWFfG5qpJZnKqSp4WK1QJgtg1mZvaIM4B4aCJl08QFfO1LwR8sPIqidhLJzx8DhjDyDoqhMhaOmIuo+92zbw7LWK1PfrlVcmp5ftStfdpERM3KWDE5FLpMlKwNBdtx3MLdz/qN1Xs9vFkkmXt8bllW7cayNOzwPnSD9rSnifzsUtk/Kk1yUjtD5keuaHzpL+sl/xfwr3Y2T/oebTzaZdJH2VL+J/KF5sf5r9cz3afy265HTjObMhDkojNCx1/ZlF/hdVbOjSVZWLzQnWv4aRu6lOPEo8gx7IzEHTrew8nYjb32d8ByUKf36WSNeWJOb3ahj054GNChdR0j1CA30IsPOedz1Z09sR/wXs671HG/mi2/Poh5Elql7eS/r1Uz6MIzodBmWQwP0UVwaPwg689V5tJqLKxV5oh7RKqRuROSqcUWr1OZacrIoB+5Bt7iQT8VvbTUDOafVxjWesdyX6IWzB8SM+lfrURM4cfrAQSNLbrk7QSJJfhWtbkdGjWRY/iXv2k4sJqCAIAgCAIAgCAIAgCAICnVXHHkM4+G2ASWEg3dYfALswbJ4jEer8+w5su0Nxyt3cjuwriY16O9r4YZlANw7Ne5tyVFdQJTNRUde/YW0lWs6qlrW7SoUVnW4erTTwc93uzu/ctcy2mgXu8jPGl45k7zTVT1vRxIRRtCiWI52c9v7lKLCskZ1p6KRf/AMZjupf0T+PGmNHk4jfRJt7SWOHwChspURsrOf8AJKvRVdG7XI+dIP2tKeJ/Oxe7J+VJrko2h8yPXND50l/WS/4v4V7sbJ/0PNp5tMukj7Kl/E/lC82P81+uZ7tP5bdcj70hQzFp8q1m5Nh4loAXmyVRJJFU92iiqxiIasbt6/ENMgnQ5738C3+Spo1tFK8sqcZI2mdLf1nSzN/swLfCXP7/AIKMqWoGd/8A6PY1vVu7vQw6MouSnzr7f5zne5t1LaLbvjb2IeUS2a9e1TFvSI4/5Df9w/8AVal2I3+/w/ZnTai/2+P6LXh2r+epDrMhZqRa99lyaum9nk3L3OjTz8Zm9axKLKXhAEAQBAEAQBAEAQBAEBBVMyNOmc9REERCc2rczzc2vYAu4b9y3w+2St3Y1W2Wdk9DJL7NG7efa+fb6nPT8WS8zU2QpNjhnJGawaL2JHfrb4qybZ07I1keuX1IR1sTnoxqZkJJNFN6RJmBM+hNw8zb7G4JIttweNfu96m+8lIyRubF15EW2ZUuYv8AUmvM4cOyPlNJnqXNG0Rji+He3cQR3XAJtweVbUSbskdU3Jc9ayK4WXY+Bc0yJLCccYgw95JP9mPLOA13GV3ZPf8AdPv4quovTTcZmLXeerk4bTRcN2bfIy6QftaU8T+diu2T8qTXJSvaHzI9c0PnSX9ZL/i/hXuxsn/Q82nm0y6SPsqX8T+ULzY/zX65nu0/lt1yLHOSDJnyeJNEBsEF+u18osT3Df2LmMmczfY3N2BufEj91y8sSo0SZFbxTHqM12ZeXaWwybDYHX3Fx8XDkt0zeDA2nb0nZ61kZYncSVZl6KZHLQZsylBqFRmdDHcQwHjckC3H0nW/D3Kc7N6WOnT+nMhC7djfMvMmcKxBhnAbIs2CS/t5dLnORl/42PvVM7FqqtWN5YfYtielPTI52rnTDxBT6m0CcaxvdEhi1/EAgeJsvVoq2HFiqvcp4lVSyYOT7oWKnS8KXlR5uDQx3aGX0TfW44W8FzpnyOd8TNMMczZG1jW+5l2HUqiwIAgCAIAgCAIAgCAIAgIDEWGG1ychve8sygtdYXLhe4HdbX3roUle6nYrUS9zHUUbZnI5Vscr4MhhQAvAMTcX7cTxHBvjoFajqytwTo/ZP34latpqXHn91/XgR+LZf6QUGFO0e/WwDnA9YAEFze8gi/fbTfX2nvTTOglyXD019xNaeJJY80x9Tgnya5JwqnhzSYhaRYY3dbcW46e9p5gBTjtC5aaborkutIpB95GpPF0kz1rA+xYIxKBP4Ud1c2z6yETYkgbG+huNL7EaGxGhHez/AAJ0uxcl1pD1U43xYcHJmh0QcUytXc2HiqGYEdh0Lg4AG/B27BxIdppxXiU08F3U7rtXWXpiONFLZsyWVCardPgYlZDdDmWANvYtLXA3t39yopaiSk3k3M+sungZUWXeyMcRVKnw2M88RWPMPUMBzEkjixup246a6rymbVXXhJa/P9r/ACJ1gsnEW9uX6ICNNTOO4mSUa6XkR6TzoXgcO/wGnM7BaEZFR+85d6T8a/gpV0lTgmDPya50ivxWU7C4yy0I/poo9E2N9/W14+s7XYXUmfARaifpLkmtInaeP+KqQxdFM1E/CbiOuQZClD/CyusQi9uz2SLk3PFt9yS47C6MVYInVEnTdlrXIPRJpEhZ0W5loqVflGTplqgAWiwJLczAeR5W0121WaGjqVYk0effiXS1MCO4T/0cU7giXnYeamPLL6ixzt9lzf4q+Pa00a7sqX8FKn7Piel41t4oWuXgiXl2sgizWgNA5ACwXJe5XuVy5qdBrUaiNTJDYokggCAIAgCAIAgCAIAgCA1zEProDmgltwRdpsRcWuDwKkx265Ftex45LoqFFpWB3xppzqy7shx0Bu5/eT6o+Pgu9PtZjWokKY+Ca+xyYtnuVyrKv7JaLiSVos0yXlW9kGziwdll/i433/nosbaGoqGrM5ceV819Ow0LVQwuSNqYdnIiKxSI+GKqZzDYzQXaxoI2tuSBy43GoPMXClFNHUM4M2CpkutL3nkkb4X8SLLmhysk4OIo3lWDo3k80NXQibAniSNRqOIBaeIvdWK98CcKobvM69fyQRrZl4kK2drXUYz9cJhiHjqnkkbxWDhzDgdOA7Lv5Iynx3qWX6LryDpsLVDPrr1IwQ6HMnMXzEP9mz3W9uV3zV99oNwsi/b9FNqNccfH9myWn6TIxP1ZKxpiINswJB78pNv+Ki6OtenvvRqa1metfSt6DVVSWiS8/idn6ytJSY3boHOHfx99hrsVQjqen6Hvv1rmXq2abpe600ecBGheQYBYbf5kx3es7Mfdm9jRsVLh2Xj1a9ya11kd+6cGn+q611E9B6jAdHYwAve89ojd59ZxPAAbD+pVDY5a+RVyRPAtV7KRiJmqmc7RpbFUr10g4NefWA48ojefxUo6qeidw5EunV6KRfBFUt32Z6zGC6DGpEWKZ5xA9FrQ67TrfPb5Xsd+abRrIp0ajE7VW2PcKKmkiVd/9d5alyjoBAEAQBAEAQBAEAQBAEAQBAReJZWLOUh7aa7K/wBxcOLQfVvzWqjkjZMjpEun47TPUse+NUYuJXsJ4WEm0TFYFnDtNadm21zO7+Pd47dGv2gsi8KHLK/X2JrHuMdJR7nxJMzOQxXEqWJhDkWB0E6a6Gw3iX/d4cVGXZzIqbfetnawPY610k+6xPd1ibK5g6WqM8XSD+omfSvDNt9iWX023Fr6rPDWTRs99N5nb6l8tNG912rZ3YR/64o4yxGwpyGOOmaw0twdfjqHeKt/2UuKKrF8PPyK/wDdR4LZya1zNESsxojrz1GBPDsX+bVJII06M54sr16URthVmoxBlpdMZCPAu0FvblHxUVgpUxfLfX1PUlnXBsdtfQy+iU1WDnxdN9jfq4ZAaNtzYNHLY8NSntkUWFOzHrUezSSYzOw6kJuaDMP4YLsNw2FoF7g30O7yd327z8lTC1aipRtQq65dhZIqQw70Ka6+00UidhYvpBhVEDrGgZraG/B7OX9jYq2oikoZt+PJdWUrhkZVx7j801dCNw/h2ZpeIjkdlhN1L/Ve3g23P5W32vpq66nmp8U95eXNNeJTT0s0c2C4fkvi4J1ggCAIAgCAIAgCAIAgCAIAgCAICLxJTHValuhwIhYTr3O7ncbf3qtVHUNglR7kvrkZ6mFZY1ai2I3DdJGGqTEiVCwfYueRrZovYA8efiVprKlauVGR5cimmhSnjVz8+ZXcLNdXcWujx9m3efysb/f3V0a5UpqRIm88PXXaYqVFnqOIvLH012EtVcQxoeL2wJNwDLsYQ5oIu7UkEa7EDfgskFFEtIsr0xxX7eBolqZEqUjauGCHZi7Ej6FFhiAxrswJNyRtbl4qnZ9C2pRyuW1rFtZVugVLJe5sxdVYtOozIkkWtLiAbi51aTpfThxuo7Pp45ZlY/ke1kz440cw544OI8DAuN4mW99Bd7CQdBoL2P8A7KxtqSutyv4L6eRB16ikvz809Th6PKoIsB0tMa2BcwHYtPpD3m9u8q/a9OrXJM3uXyKtnTIqLEvebadhB8liMxIETJCabtt6RB3YRsBw8LeyM202SU+45LuXPq7yUdC5k28i2Tx7i5rinTCAIAgCAIAgCAIAgCAIAgCAIAgCAIDVNSzZuAWTLQ5p3BFweKmx7mORzVsqEXMa9N1yXQ5KTRoVID/IQQHm5uSfAC6tqKqSe2/yK4YGRX3OZWZHDUxCxa2POCG5he55LXbXa7LoQDe5bsunLXQrSLEy6LZE/FzAyklSoSR1rXVfzYx6QKdGqE5C8jhPeGsNy0cSf6L3ZM8UTHb7kS6jaEUkjk3UvgTWIae+p4XyQWXiWYQCQLEFubfbTMsVJMyGq3nL7uPn+jVUxOkg3UTHAYPpUWkU5zJ4s1dmAaSbXAve4HwTaFRHPIjmXytiKOF8TFa86abh6Xp0yYkuztkk5nG5F98vLiFXNWzSt3HLhrMnHSxRu3kTElVkNAQBAEAQBAEAQBAEAQBAEAQBAEAQBAEAQBAEAQBAEAQBAEAQBAEAQBAEAQBAEAQBAEAQBAEAQFbi47kYMZzYkYgtJaf0cTcGx9VbU2fUKl0b4oZVrIUWyr4KS1Mq8CrMJp0Vj7b2Oo8RuFnlhkiWz0sXslY/orc7lUTCAIAgCAIDjrE75upUWK1uYsYXZedheysiZxHozrISO3Gq7qIPA+KnYlhxevhBhYRq0ktN78Tx027wtVbSJTqllvcopahZkW6WsWhYTUEAQBAEAQBAEAQBAEAQBAEAQBAeMYZpEOt4xjwp8EtvFdobG4iADX2lfSVMzoadrmZ4fg4sETZJnNd2/kzxTSzgmvwolLe7Ke2251GUgOa77wII955a+UsqVcStemOX7E8fs0iOYXXEeNvMkzAa+A4iIA4uJAGU2vktq4i/G3tuuZT0HGa5d7LWJumq+EqJbM429IzJqvQoMhDvDe8MMR5yk3IF2t4e34K3/THNiV71xRL2QglcjpEa1MF5kvi7F0PDbA1zS+K4XDAbADbM48B87e1ZqSidUY5IhdUVLYcM1K3B6SI0vFaatKFkN3EZgfw5hZ2nBbV2WxyLw33XXUZUr3IvvssmussGKsXiiU+BFl2CI2NqDmy6ZQ4HbvWSlolme5irZUNM9SkbUcmNytDpUJ2lm/7n9Ft/0hP7vAy/6j/1LfL1178Jum5mEGnqzEDM17tAu25tpca+BC57qdqT8JF52ubEmXg8RU5XObAdaZWZCIZaAyA1j7ZWWsSQHE2AHNTroFiel3XunMjSypI1bJYs6wmoIAgCAIAgCAIAgCAIAgCAIAgCA8NplTjUnFEeJTIfWPzRG5crnaGJcmzdeAX1EkTJYGtetkw/BwmSOZK5WpdcfyTUnh+dxhWGxq60shiwOYZeyCTlYw66m+p5310CzPqYKWNWRYrrNS5sMs796TBNciw9K0u0YZYQPQiNDe4EOCx7LcvGXtQ017U4Xcpt6MaXChYchxmsb1sQvzPIu6wiOaADwFmjQcV5tKV6zKy+CW/B7QxtSNHWxW/5KRXKhk6QokWchmKGRbdWOIY2zRseIDjpz5rpwx3pEa1bXTPvMMr7VKuVL2UlKrOT2Nw2DClTChh2a7g4DY2Jc4DhfYKiJlPSXer7qWyPmqPdRtkPSKbJtptJhQibiEwNuf2WgX+C4sj1kkV3Wp02NRjEb1HmABx1jjQHqGe4Q2n5ud8D3Luf8Om/7L+f0cr/AJM/Yn4/Z6Ji1uXCk0G7CC/8pXHpPns70OjU/Jd3KVfof+y5j/yj8gW7a/Tb3eZm2d0Hd/kh6AuSdAIAgCAIAgCAIAgCAIAgCAIAgCA8zwNS40rjaM+ZhPawiLZxaQDeI0jXwXarZWOpmtRccPwcylje2dyqmGP5PTFxTplT6S5OJO4cDZNjnu6xps0XNrOW/Zz2smu5bYKZK1quisiHXgCWfKYSgMmmlrhnu1wsReLEI08CCoV7muncrVumH4QlSNVsKIvb+VK1jnDkeXrgnqGC51w5zWi7muaLZgPWBAAI+d1toqmN0XAlM1VA9H8WM0fSSq1d7IcjLmE64JcYbmg2I3L9AOYGql7LRxIrnOv9fQjx6mSyNbb6epYMdzEw3DwhScNz4sUBrzDaSGi3btyvsO4lZKFsXG33LZEyv4GmqV/D3WpivUUagPqOH2PFOlndsgkuhEnTYXvt3LqTpTTqm+/LtMEXHivutz7C7wY81VsCzPnSGRGc2I0NDS0kZezYLlq2KKqbuL7uBuvJJTu3kxxOforkIkhTY4nYb2ExAQHC1xlAU9qSMe9qtW+BGhY5rV3ktiXdcw3BAEAQBAEAQBAEAQBAEAQBAEAQBAEAQBAEAQBAEAQBAEAQBAEAQBAEAQBAEAQBAEAQBAEAQBAEAQBAEAQBAEAQBAEAQBAEAQBAEAQBAEAQBAEAQBAEAQBAEAQBAEAQBAEAQBAEAQBAEAQBAEAQBAEAQBAEAQBAEAQBAEAQBAEAQBAEAQBAEAQBAEA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8" name="Obraz 7" descr="pobra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5600" y="4343400"/>
            <a:ext cx="1943100" cy="1943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510" name="AutoShape 6" descr="data:image/jpeg;base64,/9j/4AAQSkZJRgABAQAAAQABAAD/2wCEAAkGBxQSEBIUEhQVFhUWFhYYFxYXFxoaHhYaGhUWGBgVGRkZHCggHBolGxcVIjEiJSkrLi4vHB8zODMsNygtLisBCgoKDg0OGhAQGzcmICYsLiwsLiwsLCwsLywsLC8sLCwsLCwsLCwsLCwsLCwsLCwsLCwsLCwsLCwsLCwsLCwsLP/AABEIAGQB+QMBEQACEQEDEQH/xAAcAAABBAMBAAAAAAAAAAAAAAAAAQUGBwIDBAj/xABNEAABAwICBQcHCAYIBgMAAAABAAIDBBESIQUGBzFREyJBUmFxkRYyQoGSsdIUMzRTcnOhshcjNYKzwRVidIOiwtHTJDZDk8PxY+Hw/8QAGwEBAAIDAQEAAAAAAAAAAAAAAAEEAgUGAwf/xAA/EQACAQIBBwoFAwIGAgMAAAAAAQIDEQQFEiExQXHRBhVRUmGBkaGxwRMiMjPwFELhcoIWIzRi0vE1UySi4v/aAAwDAQACEQMRAD8Aiy9D6mCAEAIAQAgBACA3fJZOo/2T/ooujD4sOsvEwkic3zgR3gj3qTKMlLUzBCQQAgBACAEAIAQAgEQgEAIAQAgMsR4nxQWQYjxPihFkGI8T4oLITEeJ8UFkGI8T4oLITGeJ8UJsgxHifFCLIMR4nxQWQmI8T4oLIMR4nxUEWQYjxPipFkGI8T4qBZCYzxPihFkGI8T4oLITGeJ8UFkGM8T4oLITGeJ8UFkGM8T4oRZCYzxPigsgxnifFQRZCYzxPigshy0M48/Pq/zVLGft7zieWn26O+XohyJKpHACYiguJcoAxFAJcoQFygExFSBLoBLlCBMR4oLgSeKAxxHipAmI8UIExHiguJc8UAhJ4oLmJJ4qQFzxQjScK3J9/BAd+htDTVUmCBheek7g0cXOOQ/n0KG7FfE4qlhoZ1V29XuRP9GbKRYGonN+rEN37zt/shY5xztflI72pQ73wXEc/wBFtHa2Oo78bPgsl2VP8RYq+qPg+I0aW2VEAmmmxHqSi1/32/D61OcXcPykTdq0O9cHxK90hQyQSGOZhY8b2n3joI7RkpTOko1qdaCnTd0cxUs9D0vT+Y3uHuXmfLp/UyrNsvz9N92/8wWUTrOTf2qm9ehXiyOlBACAEAIAQAgBACARCAQAgBACAEAIAQAgEQCIAQAgAoAQgEAigAhAIBEAhQCIQCACgEUEAUA5aG9P93+apYz9vecRy1+3R3y9EOapHACEIBEIEQAgEQAgEUkCFAIgEQCEIBFIEQgRAIgEKECWQHCt0ffzv0Hop9VURwx73nM9DQM3OPcP9FDdivisTHDUpVZbPN7EX5oTREVJC2KFtmjeel7ul7j0k/8A0MgFgfPMViqmJqOpUenyS6F2GeldKw00fKTyNY3dc7yeDQMyewIRQw1WvLMpRu/zwI3HtJoS6xdIB1jGbfhc/gpszZvIGMSvZbr/AIvMldLUskY18bg5jhcOabg9xCg1E6cqcnGas1sGPXTVptbAQABMwExP7eoT1Tu7N/QhfyZj5YSrf9r1r33r+Ch5GkXBBBFwQd4I3grM+gpp6UelafzG/ZHuWB8un9TKs2y/P033bvzBZROs5N/aqb16FeLI6UEAIAQAgBACAEAIBEIBACAEAICc7LNDwVMlQJ42yBrWFuK+Vy6+7uCxkaHLuKrUIwdKVrt+xPazU2hEbyKaO4a4jfwPasTnqeVMW5pOo9ZRIXod+CARAIgBACACgBCAQCKACEAgEQCFAIhAIAKARQQBQDloX0/3f5qljP295xHLT7dHfL0Q5qkcAPGqeiGVdRyT3OaMDnXba9wWjpBFs160YKcrMsYaiqs81vZsJj+jin+tn8Y/gVn9LHpZf5tp9Z+XAP0cU/1s/jH8CfpY9LHNtPrPy4DJrfqjFSQCSN8jiXhtnltrEON8mjPJeVahGEborYrBxowzk3r224HNqZq1HWCUyPkbgLQMGHO4de+Jp4KKNJVL3McJhY1k7tq3RbgST9G9P9bP4x/Avb9LHpZb5tp9Z+XAxfs2g6Jpr9uA/wCQJ+lj0kc2w6z8uAwaZ1BnhBdERM0dAGF/s3OL1G/YvKeGlHStJWq4CpBXjp9SJEKuUB51Q0MyrqTFI5zRybn3Za9w5gtmCLc4r1pQU5WZYwtFVqma3svo7iZ/o1p/rZ/GP4FZ/Sx6WbHm2n1n5cCsXtsSO0qiaZ6GdGiKQTVEMTiQHyNaSN4BIFxfpWUFeSRnSgpzUXtZYv6M6f62fxj+BXP0selm15sp9L8uBX2sej209VNCwuLWEAF1rm7GuzsAOlVKkc2TSNXXpqnUcFs4DasTyBCBvW6Pv5ZuxvR4/wCInIz5sbTw9J/jzPBYSOV5SV38lJb36L3LNUHLFA646ddWVUj73jaS2IdAYDa47XWue/sCzSPomTcHHC0FG2l6Zb/41DHdSXyT6na5PoGytw8oxwu1hdYNfcDFexyI38bBYtGqylkqOMcZXs1rdta/Pc0ac10q6q4dLgYfQj5o7ib4ndxNlNjPC5Jw2H0qN30vT/C8CPHcpNmel6fzG/ZHuXmfLZ/UyrNsvz9N9278wWUTrOTf2qm9ehC9C6Hmq5RHA3E7eScg0dZx6B/+F1Ldje4rFUsNDPqOy832Is3ROy6BgBqHvld0hpwN/DnHvuO5Y3ZyuI5RV5O1JKK8Xw8h1ds90fb5gjt5WX+b1Fyost47r+UeBHdO7LRYupJDf6uTMHsDwMvWD3hZJmywvKJ3tiI6OlcOFtxWtXTPie6ORpa9ps5p3grI6inUjUipwd0zr0HoaWrmEULbuOZJya0dLnHoChux5YrFU8NT+JUejzfYi0tFbMqWNo5Yvmd084sb6g038SVjdnJV+UGJm/8ALtFeL8+Bv0hs2ontIja+J3Q5r3Oz7Q8m48Euzzo5excJXm1JdDSXpYa9GbLYjGPlEkoku4Hk3MwkBxwkAsJF24TvS7LdflFVz/8AKis3RrTvq07VtGnXfUeCipeWifM52NrbPLCLG9/NYDfLipTLeS8r1sVX+HNJKzei/FkI0dQvnlZFE3E95s0fiSeAABJPYsjfVq0KMHUm7JFqaG2XwMaDUudK/pDSWsHYLc499x3BYXZyWJ5Q1pO1FZq7dL4fmsdX7PdHkfMEdoll/m9RcqLLeNX7/KPArnaDq7T0UkbYZHlzwXOY6xwtvZpuAN5vkb7t6yTOlyRjq2LhKVSKstF1tZYuoerUVLC2aN0hdPFE5wcWkA4cXNs0He477rE5rKuPqYio6ckrRbta+7Tp7CTzR4muadxBHiLIaqMs1plW64ag09JRyTxyTFzCywe5hHOe1pvZgO48VKbOsydlmvicRGlNKzvqvfQm+kjmqeqE1cSWkRxNNnSEXz6rR6R9YA49CybNllDKlLBqz0y2Lj0Fj0WzWhYLPa+U8XPcPwZhWN2czUy9i5O8Wo7kve5lV7N6F4s1j4zxbI4n/GXBRcinl3GRd3JPel7WK61w1KloeeDykJNsYFi0ncHjo79x7L2WSZ0mTsrU8X8rVpdHTu4DXqvo1tTWQwvLg17iCW2B80nK4I6OClst46vKhh5VY6107yzP0VUn1tR7Uf8AtrG7OX/xFierHwf/ACGOi2Z8pUzAveymY/C1xsXyWAvbIAAG4vbotZM5l6pl/Moxdk5tXfQvfuOjXLUWlpKCWWPlC9nJ2Ln33yMabgADcSl2eeTsr4jEYqNOdrO+pdjZWKyOoBCAQCIBCgEQgEAFAIoIAoBy0L6f7v8ANUsZ+3vOI5afbo75eiHNUTgCU7Nvpx+6f+Zis4X6+4u5P+93P2LUWwN2Qh+0WMEjkH5Ejzm9BVX9Uug1zyjFO2axk1r1uZVwCNsbmEPDrkg7g4Wy715Va6nG1iticZGtDNS2jrsq82p+1H7nr0wmpnvk3VLuJnpOsEMMkpBIjaXEDpsL2VmUs1NmwqTzIOT2EWpdotO5wD45WDrWDgO+xv4ArwWKjtRSjlGm3pTRLqWobIxr43BzXC4cDcFWE01dF6MlJXWohG0XVxpYaqIWc350D0m7sf2h09ncquIpaM5d5rsfhlb4se/j+bBl2Y/Tj9y/88a88N9fcVsn/e7n6otZXzeHnyXzj3n3rUM5Z62OGrP02l++j/MFnT+tbz1w/wB2O9F5raHSFKa8/tGp+03+Exa2t9xnO4z78vzYhhXmVgQDct0ffi39jp/4KX+0O/hRLB6zjOUf+pj/AEr1ZNawHk3234XW77Gyg0VO2er9J5rC9D6gWpsipI3005exjiJt7mg+g3iFg9ZyPKGpOFeGa2vl2PtZO/6Mh+pi9hv+ig0H6ir1n4sP6Mh+pi9hv+iD9RV6z8WVJtaia2tjaxrWgQNuGgDMyScOwBZLUdjyelKWGk5O/wAz17kXFT+Y37I9yxOKn9TKs2y/P033b/zBZROt5N/bqb16Ey2f6FbTUUeX6yUCSQ9N3C7W/utIFuNz0rFu5pMr4t4jEy6I6F3be9jlrBpuKjhMst7Xs1o3ucdzR4E+ooVcHhKmKqfDp/8ASIPBtYGMY6Yhl8y2S7gONi0A91wss030uTTzflqae1aPV+hYtFVMljZJGcTHtDmniCPw7lic1VpypzcJqzWhkB2u6Fa6FlU0WewhjzxY7zSe0OsP3ipR0PJ7FuNR0Hqelb1xXoO+zPQ4goWPtz5/1jj/AFf+mO7Dn3uKNlPLeKdbFOOyOhb9vn6IetYdNx0cBmlva4DWje5x3NHgT3AqCjg8JUxVVU4f9LpIFFtYdjGKmGC+dpLuA45tsT2ZLLNOhlyaWboqad2j1LH0bXsniZLEcTHi4P4EHgQbgjiFiczWozo1HTmrNEU2tfs/+9j/AMylazbcn/8AV9zIxschaamdx85sQDe5zsz+A8VMja8o5yVGEVqb9EWzJexw2vY2vuv0X7FicgrX0lW1lVp2neXODpGg+gyN7SOxrBiA8CpVjq6dPI9aOatD7W0/F6PUgumtJSVM8ks3nuOYAIDbCwaAcwABZZI6DDUIUKUadPUvy5b2z3WcVUfIiMt5CKJpcXA4ssOQtl5qwascZlfJ7w8/iOV85t7tvuSyeTC1zt+EE27hdDURjnSSKp1g16GkIDSsgcx8zo2tcXggHlGkXAHYpsdbhMjvBVf1Ep3UU29HYyz9FaPZTwxwxizWNAHbxJ7Sbk9pUHK160q1SVSetka12k0k5zY6GMhlrukDowXE35oxuuAMs7X/AJjaZMjgFFzxMtOxWdt+hDfqmdLxTNbVRukhcbOLnxFzL+mCH3IHSM8r2zQsY9ZMqU26MrSWqylZ9mqxOa6kZNE+OQXY9pa4dhFvHtQ0VKpKlNTjrWkpLU+lMOmIonZmOaRhPEtD23/BZPUdxlGoquT5TW2KfjYvRYnBkd1p1wgocLZMT5HC4Yy1wM+c4k2AuD2obHA5MrYu7joS2v2INrTtAirKKaARSMe7BhJLSObI1xub3GQPQpsze4HItTDYiNVyTSv07U0V4sjowQgEAiAQoBEIBABQCKCAKAc9C+n+7/NUsZ+3vOI5afbo75eiHJUTgCVbNvpx+6f+Zis4X6+4u5P+93P2LTWwN2Qt+zuEknlpcyT6HSfsqr+lj0mueToN3zn5cCO646rx0bI3Me9xe4g4sOVhfKwC8a1FU0mipisLGik073HnZV5tT9qP3OXrhNTLOTdUu4k+tn0Gq+5f+Ur3q/Q9xcxX2Z7mUqtWc6TrZbXnlJoCeaW8o0cCCGut34m+Ct4WWlxNnk2o85w7+JYU8IexzHC7XAtI4gixHgrjV1Y2rSasyr9m0ZbpB7TvbFID3iSMKjhlapY0uT1au12P1Raivm7PPsvnHvPvWoZyz1jhqz9Npfvo/wAwWdP61vPXD/djvReS2h0hSmvP7RqftN/hMWtrfcZzuM+/L82IYl5lYRANy3R9+LH2O6SAknpyfPAkZ3tyeO+xafUVjI5nlHh24wrLZoffq9y01ickUVr3q66jqXkN/UyOLo3DcL5mPsIz9Vlkmd/krHxxNFJv5krPj3+pwaH1lqqVrmU8uBrjiIwMdc2AvdzSdwCmyLGJyfh8TJSqxu1o1tejLI2a6VraoyyVEhdCBhbzGNxPuCSC1oJsBbhzuxYuxzGW8NhMOowoxtLW9Lejve32J4oOfKF1/wBIifSE7mm7WkRt7mCx9WLEVktR9ByRQdHCQT1vS+/+LF7U/mN+yPcsTgJ/UyrNs3z9P92/8wUxOt5Nfbqb16FnaMlD4InN810bCO4tBCg5WtFxqSi9ab9SDbY6V7qeCQXLGPcH26MQGFx4C4Iv/WHFSjfcnKkVVnB62tHdrXv3FTrM7AvjZ9SPi0dTtkBDrOdY9Ac9zm/gQfWvM+fZXqxqYyco6tC8Ekc+054Gi5wekxAd/KsPuBUrWemQ03jYd/ox31XeDQ0hG7kIvV+rbkoKeOTWJqJ9aXqRfa9RvfSRvaCWxyXfboBaQHHsBsPWpWs23J2rCGIlGWtrRw/OgqBZnZl67OqN8WjoWyAtccbsJ3gOcS3xFj615s4DLNWFTGTcNK0LwRwbWv2f/ex/5lK1nvyf/wBX3MqzVzTj6KobNHY5Frmnc9ptdt+jcCDxA37lk1c63G4OGKpOnPen0PpLW0btIopAMbnwu4PaSL/aZcW7TZY2ZyNbIOLg/lSkux+zsSymqGSMa+NzXtcLhzSCD3EKDUThKEnGSs1sZXu1zQbOSbVMaGyB4bIRljaQbE8XAgC/A9gUpnRcnsZP4joSei112NezOLYx87VfYj970ke/KX6Ke9+xZtf81J9h35SoOXpfXHejz3q28CspCdwnhJ7hI1ZvUfRcam8PUS6svRnotYHzYiOsWvsVHUOhkhlcQGnE3DYgi9xc949SWNxg8jVMVSVSEl58Bs/SvT/UTf4PiU2Za/w5X668+An6V6f6mb/B8SWY/wAOV+uvPgRXQFe2o07HMwFrZJXOAO8Xjdvsj1G2xdGVHJjpyd2kl5l2KDhyhdospdpOpv0FoHYBG0LKJ32R4qODp27fVkcWRsxFABCAQCIBCgEQgEAFAIoIAoBz0L6f7v8ANUsZ+3vOI5afbo75eiHNUTgCU7Nvpx+6f+Zis4X6+4u5P+93P2LTWwN2Qt+0SIEjkZciRvb0etVf1Ueg1zyjBO2a/Ijut+s7KxkbWMe3A4k4rZ3FugrxrVlUSSRVxWKjWSSVrD1sr82p74/c9euE1MsZN1S7iT61/Qar7l/5Sver9D3FzFfZnuZSi1ZzpOdltATLNORzQ3kweJJa51u4Nb7St4WOlyNlk2m85z7ixJpQxrnONmtBJPAAXJVxu2k2zaSuyrtm8uLSD3He6KQ+svYVRwzvUuaXAO9e/Sn6otRXzdlA1UeGR7Tva5wPeHEFal6GcvJWk12nfqpHirqYD61p9nnH8AVnSXzo9cMr1o7y71szoyldeP2jU/ab/DYtbW+4zncZ9+X5sQxLzK4iEDat0ffjp0dWvglZLGbPYbtP8j2EXBHAqGrnnWowrU3TnqZe2qus0VdEHMOGQD9ZGTmw/wA28D7jcLBnz/H5PqYSpmy0rY9j/nsHaqpmSsLJGte072uAIPqKFOnUlTlnQdn0oYW6i0Afi+TNvwLnkeyXYfwU3L7yxjXHN+J5K/ja5IIYWsaGsaGtAsGtAAA4ADIBQa+UpSblJ3ZDtoOuDaWN0MLgahwtl/0gfSP9a24evvlK5uskZLliJqpUXyLz7N3T4bqYO5Znbnpen8xv2R7l5ny6f1MqzbL8/Tfdu/MFlE6zk39qpvXoOuzDWlr4m0krrSMyiJ9NvQ0f1hutwtwKhqxVy5k6UZvEU18r19j6dz9SwJIw4FrgCCLEEXBB3gg7woOcjJxd1rGiDVWjY/G2miDgbg4b2PEA5D1IXJZRxUo5rqO28eCUKRT20zWltU9sEJDoojiLxue+xHN4taCRfpueixOSR2uQ8nSw8XVqK0pbOhdva/IfdlWsrXRCkkcA9hJiv6bSblo/rA3y4dxUNGvy9gJRn+ogtD+rsfTufrvLEcLixzB6FBzSdhrh1bpGvD200IcDcERtyPEZZHuQtyx+JlHNdR23sc2PB3EHMjLiDYjvBQqtNayG7Wv2f/ex/wCZStZuuT/+r7mMmyfV4ObJUytBBBjjDhcEbpHWO8ej7SNl/L+OcXGhB6VpfsvfwH/SOzeildiaJIuIjcLeDgQPVZLs19HL2LpqzalvXC3mSLQui46WBkMV8Db2ubkkkkkniSSoNZicRPEVHUnrZB9r2mWCJlK03e5we8D0WgHCDwJJB7h2hSkb7k9hZObrtaErLtf8HDsY+dqvsR+96SPflL9FPe/Ys2v+ak+w78pUHL0vrjvR5raV6H05l86laysradpJHLMAErem+7GB1Tv7Ny8z5/lLASwlVq3yvU/bejPWfVKCuwmXE17RYSMIBtvwm4IIuSezO28oY4HKVbCXUNKex6t5w6v7P6alk5TnSutYcphIbfeQ0Df2m6Xue+Ly1iMRHM+ldl/UcdPz0tJA6WWOKw81uBt3u6GNy3n8MzuCWK2EhiMTVVOEn4vQullR6kTF+loHm13SvcbCwuWvJsOgZrJ6jsMpwUMBOK2JLzRfCxOBKC1//adV9sfkaso6j6Bkn/R093uyPrI2IigAhAIBEAhQCIQCACgEUEAUA46Fdm4cQD4f+1Txi0JnG8s6beGpT6JW8V/A6qgfPCU7Nvpx+6f+Zis4X6+4u4D73c/YtNbA3RBpNnTSSeXdmSfMHSe9VP0i6TWvJ0W75wy606otpIBIJS+7w2xaBvDjff2Lyq0FCN7lfE4RUYZyd9I77K/Nqe+P3PXrhNTPfJuqXcTLSlHy0MkROESMc2++1xa9lZlHOi0bCpDPg49JFKXZzCCDJLI8dUWaD2Ei58CFXWFjtZRjk2CeltkvpKZkTGsjaGtaLBo3BWUklZF+MVFWitBDNomsTWsNLEbvd86R6Ld+D7R6Rw7wquIq2WYjXY/EJL4Ude3h3+hD9UdICnrIXuNm3LXHgHC1z2A4T6lXoyzZpso4Wp8Oqm9WrxLpWzOhIZrFqG2eZ0sUgjLzdzS24LulwIItfp35qtUw6k7pmur4BVJZ0Xa+s6dVdTG0knKvfykliG2bhDL7yBckm2V+BKypUFB3ZnhsEqTzm7sk80oa1znEBrQSSdwAFyT6l7t2LraSuyiNLVnLTyy9d7nDsBPNHhZaqcs6TZzNSefNy6WcZCxMBLIBsW7PvoIDbTVL43h8bnMcNzmkgj1hDCpTjUi4zV10MmWjdptXGAJWxzDiRhd4ty/wrHNNJX5PYaemDcfNeenzHM7WXW+ii/3p/wBtRmlX/DS/9v8A9f5GTS+0WsmBawthafqwcVvtk3He2xUqJfw+QsLSd5fM+3V4cbkRc4kkkkkm5J3k9JJWRuUklZCICWt2jVwAGOPL/wCMLHNNM8g4N6bPxGbT2n5qxzHTlpLAQLNAyJv0KUrF7CYKlhU1S2jWFJbJVonaBWwANxtlaNwlBcR+8CHH1krHNNTiMiYSs72zX/t0eWleA7P2q1FsoIQeJLiPC496ZpSXJujfTN27iO6c1wq6oFskmFh3xxjC09h6XDsJIUpGzwuS8NhnnQjd9L0vgu4YVJsCQaP1NrpWMlihu1wDmOEkY7jm+4Ki6NdWyrg6cnTqS0rQ1Z8CVM0hpqjhc+WNskbBcukLHlo3XJjeHO7Sb9JUWRqHQyRiqijCVm+i6XmrLyGHSW0StmbhDmRA5HkmkE9gc4kj1WKZpsKOQ8JSec05f1PR4JLzLS1JoHwUEEclw/CXOB3gve59j2jFb1LE5PKdaNbFTnDVqXcrexH9sNQBRxMvm+YG3ENY6/4lqlazY8nIXxEpdEfVr+Ss9DafqKU3glcwHe3e097Tlft3rJq51OJwVDEq1WN+3b4krp9qlSBz4oXdoxN8cyozTUT5OYd/TJrwfA5NI7S6yQEM5OIHpY0l3i4keACZp60cgYWDvK8t70eXEh8srnOLnEucTcuJJJPSSTmSsjdRioq0VZDnoDWGejLzAWgvADrtB3Xtv7yoauVcXgaOKSVXZ2jtJtFrnNIL47EEH9WOlRmlJZDwid0n4kTBWRuDdSVT4nh8b3Me3c5psR4JY86lOFSLjNXXaS+h2nVjAA8RS9rmlrj62kD8Fjmmmq8n8LN3i3HvuvPT5m+q2qVJFmRQs7TicfVmB70zTCHJzDp/NJvwRDtK6WmqX455HSO6L7h2NaMm+oKUjc0MNSw8c2lGy/Nb1sw0ZXvp5mSxkB7DdtxcbiN3cUauTXoxrU3TnqZJf0k13Xj/AO2FGaazmHB9D8SM6Tr31Ez5ZCC95u6wsNwG71KUrGzo0Y0aapw1I5lJ6iKACEAgEQCFAIhAICXaQ1J5LRra3l73ZE7k+TtbG5otix9GLgsc41FLKvxMW8NmbWr36L7Le506rbOZKqATSSiFjs2DDiLhuxHnCw4b7pc8sblqGHqfDhHOa16bezIdpGm5KaWO9+Te9l7WvhcW3t0blKNvSqfEpxn0pPxMtHSYZB25eO78bLxxEc6mzUcocN+oyfUitaWcv7dL8rj6tUfJR51T0uylqOVka9zcDm2YATclp9IgWyPSvWjUUJXZ74asqU85rZsJl+kWn+qqPZj/ANxWv1cOh/nebDnKn1X5cQ/SLTfVVHsx/wC4n6uHQ/zvI5yp9V+XEY9btbIquARxslaQ8Ou8MAsA4ei8m+a8q1eM42RXxOMhWhmpPXttxObUzWSOjEokZI7GWkYA02sHXvicOKxoVlC9zDC4mNFPOTd+i3Ekv6Rqb6qo9mP/AHFY/VQ6H+d5b5yp9V+XExdtGp7ZRT37RGP/ACFR+qj0Mc5U+q/LiMOmdfp5QWwtELT6QOJ/qNgG+oX4FeU8TJ6FoK1XHzlojo9SIk3z6Tme3tVYoCICXaua8vgaI5mmWMZNcDz2jhnk4d9u9WaeIcVZ6S/Qx0qazZq68/5JbBr1ROGcjmng6N/vaCPxVhYin0l5Y+g9vkzCp19o2jmve88GxuH4vDR+KPEwREsfRWp37n7kK1o1wlqwY2jk4ult7ufwxHh2DxKrVa7no2GuxGMlV+VaF+ayMLwKYiAEA1Ldn30EAIAQAgBACAEAIAQAgBACAEAICw9m2uLIGfJqh2FlyY5DubiNyx3AXub9pusWjm8tZKnWl8eirvaum21cC1WOBAIIIIuCMwQsTkWmnZnJDoenY/lGwQtfvxiNod34gLoe0sVXlHMlNtdF3bwN9VUsiY58jgxjRcucbAetDzp05VJKMFdvoKO171j+W1OJl+SjBbGD05855HRfL1ALNI7zJWA/SUbS+p6X7LuHPVfUEVlIJhMWOJeA3BcXabC5ve3qUNlXHZaeFr/CzLrRpv0jnU7MGOhJpqnHI3iG4XEb23aeae+6jOKsOUM1UtWp2T33Xbp1+RH9UtSJa0vLnclGxxY4kXcXDewNuN3STuv05qXI2OUMr08KkorOk1ddFum/53EirNmEbo3GlqcT23FnYSCerib5p9RUZxrafKGcZJVqdk+i/vrI9qhqU+sklEjuSZC7A/K7sdzdgG4Wsbnu39EtmxyjlaGFhFwWc5K66LdJnpTVyiElMynrOU5WUMd5rsDel5IItmRYHfnnkoTujGhj8W4VJVaVs1XWtXfR+au8sTX7QzKijAdKI+SvIDYc4tjdzcyN91BzeScVKhiLxjfO0brtaSFU2oUUUDJdIVPIY7WYLZE52JN7utvAGXEqXI3lTLNSpVdPC08623846Ru1i1LNO+ncyUS0872MbKALgv3XANiC25BBzsd2V5ztBZweVlXjNSjmzim2t3pp1of5dlQa9t6q0djjcWAG924QOdbPnZndYZG+UZzNfHlG3F/5enZp8dhXulaURVE0QNxHI9gPENeWg/gskdFQqOpSjN7Un4q5K9DajNq6E1EE5Mga68RYPnGjOO+LpyseDgouanEZXlh8T8GrD5em+x7dWzbuZzalalGvbI90hiYwhoOG+J1ruGZFrC3ijZ6ZSyqsHKMYrOb069n8nVq9qD8rfI5sxFMx5YyTDzpcORc0XsG3vnf1b7RnHji8s/p4xi4/O1dq+hX6e3sHLSOzBroi+jqOUcL812EhxHoh7cge8eCKRWo8oJKebXhZdKvo7nrGbVzUkVNHNO6V0bo3SNLMF82NDs7kWOdkbLmMys6FeNKMbp2036Wa9R9Tm6QZK4ymPk3NFg0OvcE8RwUtmWU8pvByilG9+2xv1T1FFbBLJyxY5kr4w3CCDha0gk3yviUNnnj8rvC1YwzbppPX0t8DPS2z4xOpYo5hJLNIWOys1lmlxO8nIA99kzjGhlr4iqTnC0Yq66XpsdOmdSKKmY8S1xEzYy/CQznZGwawm5uRYDEozjyw+VsVXknCl8rdr6dG9/wNuqmpHymA1VRMIKcXscruDTZzrnJoBy6bkHJS2WcdlX4FRUKUc6f54m7TWo8YpXVVDUCojZfGMrgDNxuOkAglpAyzRSMMNlafxlQxMM1vV7f99JK9KRY9XoGk2DmUjSeF5IhdY7DU0ZZuVJy6HP0Y96V1eZLo2OkMwaxrIm8rYc4Mw2Nr2zsOlClRxkoYt11G7u3bfwKI0hTiOaWMHEGPe0O6wa4gH12WaO5pTc6cZNWuk/E5wUM2k9DJHTS4mB3Ef+1p6kMyTR8ayngng8VOg9Sej+l6V5eZsWBQBACECIAQApAIBCEAiECIAQCIAQCKSBCgEQCIBqW7PvoIAQAgBACAEAIAQAgBACAEAIAQAgHDRum6in+ZmkYOqHc32TzfwUWRXr4OhX+5BP18dY6HXzSFrfKD/wBuL34FGaU+ZsF/6/OXEZ9I6UmnN5pXycMTiQO4bh6lNi9Rw1KirU4pbkcSk9S49n1NyuhnR4sGPl24h6OK4xeq683rOLyvU+HlFTte2a7dNjbqTqwdGNqJJ5mYXBt7XDWtZiOJxd0871dt1LZhlPKCx7hClB3Xjd20KxhqdpeKsgq4GPLHvkqXDodgme5zZGjiMVuwgcQosTlHC1cLVpVZK6Siuy8Uk099hdStVjo35RLPMzCWgZXDQ1pJxuLunP1Z5oxlPKKx+ZCnB387vYrDdqtNVyy1tVR8iYZJzaOXEMdh57SPNdYt3ixueCMs4+GGpwpUMRfOUdcbaOx9O38ZltXgh+RxvkbG2pc5tsOZOX6wXsC5g4kb7broiMgzq/qJRg24adfluf8AJt2sPw0dKbXtOw242jebIjDICviKi/2v1Q/6Qrp6inim0cYJA7MiW+4josRZwORB/khr6VGlRqyp4vOVur+ansZHNb6qoY2liqJKYl88JEcUbw4YXglwLnnmg5XtndQbLJ9OhN1J0oysoy0tq2rVoWvbrOXbVIbUbbnCTMSOgkCMA+oOd4lZI9eTUVerLb8vvwKvWZ1RM9l+nDBViI3Mc5DSBc2f6LrD1g9hudyxkjSZcwirUPiLXHT3bVw/kmm0TSrKKiMUIDXzl9gOgOJdK/vJdb97LcsUjR5Iw0sXiPiVNKjby0RXl5HNqFNHVaJfSNfgkDJWO4gPc4h9r5t51j60Z65VhPD49Yhq8bpruto36Ds1M1e/oqKokqJmYXYSbXDWhuLO53uOLdboG9DxyjjecJwjSg7rxd/ZGjZ/XMqqevY04XSTzvwne1koGF1vEepLGeVqM8PVoyelKMVftjrOjUfQLtGU9Q6pkjsSHEtJs1rW7yXAZ5nK3BDzynjI4+rBUYvo067vxOHZfKf6NqnDI8tM4dn6qMhGe+W4/wDy6cX1Y+rK+1GpZpa+L5O4NkbifjcLgANN8Q3kG+HLPnKXqOgynUpU8NL4qunosvzZr7i4zE6Sml/pOOnDWg3LSXNw2zeMYuw33Z3WJx2coVo/o5Sv2679GjWM2pGkjNopsdKYvlETcOCQEgEOuC4Ag2c3pHTffYqS5lKgqWNcqyeZLTdbtm5+W8x0xVV0NFNJVPoowWvaY2xvJdcEBoPKAYj3G3io0jD08JVxEYUVN6VputHbq1I5NP8A/LUf3NN+eNEe2F/8u/6pejE1p/5cg+6pPcxEMF/5WW+fuVEszrREIHDQ9RYlp3Hd3qpiqd1nLYclysyb8agsTBfNDX2x/wDy9O5sfaemc/HgF8DHPdmBZrbXOe/eMhmqCTeo+cxi5XtsV+40qCAQAhBtZTOMbpAOY0tDjcZF18ItvzsVNna5kotxctiNKgxBSAQGyWlc1jHkWbJjDTcZ4CA7LeLFw3qbO1yXFpJ9PsaVBiIgBAbammdHhxi2JjXtzBu1wu05cR0KWmtZlKLja+1X7maVBiIpIEKAEA0Ldn30EAIAQAgBACAEAIAQAgBACAEAIAQAgBACARCCytW9MwM0JPC+aNspjqQGFwxEua7CLdtwsNpzGNwtaeU4VIxbjeOm2jRa5X09fK9oa+WRzRua57iB3Amyysjo40acJZ0YpPpSRoY8tILSQRuINiO4hSZtJqzN9VXyygCSWR4G4Pe51u65UWMKdGnTd4RS3JIwpauSM3je9hO8scWk+sFLE1KUKitNJ71cxqJ3SOxPc57uLiXHxKmwhCMFaKsuzQLLUvcLOe5wHQXE+8qLCNOEXeKS7jKlrZIr8lI9l9+B7m377FLEVKVOp9cU96TNckznOLnOcXHMuJJN+NzmpMowjFZqWjoCaoe+2NznW3YiTbuulhGEY/SrbjUhkTnZeaaKV9RUTRMc3mRNc4A3I5z7HsOEHtcsZGhy5+oqQVGlBtPS2l4L38Bg1w04ayrklzwebGODG7vWc3etSkbDJ2EWFoRp7db3vhqGeKUtcHNJa4biCQR3EIXJRUlZq6N1VXyy25WSR9t2N7nW7rlLI86dGnT+iKW5JGmGVzHBzHFrhuLSQR3EIZyjGStJXRuqtISygCWWR4GYD3udbxKix506FOm7wiluSRriqXtBDXuaDvAcQD6gVNjKVOEndpPuNTXEEEGxBuCOg8Qhk0mrM6KrSM0gAklkeBuD3ucB6iVFkecKFKDvCKW5JGiCdzHYmOc1w3OaSD4hTYynCM1aSuu0zq6ySUgyyPeRuL3F1u65UWIp0oU9EIpblYxdVPLcJe4ty5uI2y3Zbksh8OCeckr7hHVTy3CXuLcuaXG2W7LcliPhwTzktJqKGYiECAoGk1Zk21OquUbV8RRz3/wZrXypfDlLosz5dlfJLwFeeav8uUZOPZq+Xu2dK7ziVQ5wRACAdqT6BU/e0/ulXrH7ct6PeP2Z717jQvIrggBSB10j9CoftVX54l6S+iPee1T7VP8Au9UNJC8zxEQgRAO2sXnU39kpv4YXpV2bke9f9n9MfQaF5ngCARSQCAZ1uz76CAEAIAQAgBACAEAIAQAgBACAEAIAQAgBAIhAIAQAgBACAEAIAQCIBEAIAQAUAIQCARQAQgEAiAQoBEIBABQCKCAKARAKyMncCe4KG0jznVhD6pJb2OGiY6hr3mFr8o347DIxkWfiv6OfqNjvsvOcoSi1c1GPxOTsRQnRq1Y2a2STa7e4k2iIGvZUF7c2QOe3PzXcpGL5HPJxWtjFfN2I+XyoxjOpFSUkk7NanpWkWgpmugqnOF3MZGWm5yLpmtPfkTvURScZPd6nlCKcJt7LeoUNM11LVvIu6PkMBucsUjg7LcbgdKmKTjJ7hCKdObey3mzbSfQan72n90qmP25b0ZQ+zLevc1Cmb8idJbnioay9z5pie4i27eAossy/b7GOavhZ23Ot5CGmb8iEluf8pLMVz5vItda27eSUssy/b7EZq+Fnbc63dYJqZoo4pAOe6aRpNzmGtYQLbt5KNLMT7SXFfCUtt2bdI/QqH7VV+eJTL6I94qfap/3eqNNdTNbTUjwLOkExebnPDMWt7BYC2SiSSjF7/UiUUqcH038mGlqVrI6UtFi+HE7M5nlHi+e7IDck0ko26BVglGDW1Caapms+TYBbHTRPdmc3OL7uz7h2KZpK1ugirFRzbbYp9+k2ayb6f+yU38MJV2bkZV/2/wBMfQ06x0zYpi1gsOTida5ObomuJz7SVFRJOyMcTFQlaPQvQy1lpWRVcrIxha3BYXJteNjjmc95KmqkptIYiKjVlFatHojHWOmbFVzxxizWvIaLk2Fh0nNKiUZtInERUasorUNqwPEl3kFT9eb2mfAtvnM+q891+qvB8Q8gqfrze0z4EzmOe6/VXg+IeQVP15vaZ8CZzHPdfqrwfEPIKn683tM+BM5jnuv1V4PiHkFT9eb2mfAmcxz3X6q8HxDyCp+vN7TPgTOY57r9VeD4h5BU/Xm9pnwJnMc91+qvB8Q8gqfrze0z4EzmOe6/VXg+IeQVP15vaZ8CZzHPdfqrwfEPIKn683tM+BM5jnuv1V4PiHkFT9eb2mfAmcxz3X6q8HxDyCp+vN7TPgTOY57r9VeD4h5BU/Xm9pnwJnMc91+qvB8Q8gqfrze0z4EzmOe6/VXg+IeQVP15vaZ8CZzHPdfqrwfEPIKn683tM+BM5jnuv1V4PiHkFT9eb2mfAmcxz3X6q8HxDyCp+vN7TPgTOY57r9VeD4h5BU/Xm9pnwJnMc91+qvB8Q8gafrze0z4EzmOeq/VXg+IeQNP15vaZ8CZzHPVfqrwfEPIGn683tM+BM5jnqv1V4PiHkDT9eb2mfAmcxz1X6q8HxDyBp+vN7TPgTOY56r9VeD4h5A0/Xm9pnwJnMc9V+qvB8Q8gafrze0z4EzmRz1X6q8HxDyBp+vN7TPgTOY56r9VeD4h5A0/Xm9pnwJnMc9V+qvB8RPIGn683tM+BM5jnqv1V4PiHkBT9eb2mfAmcyeeq/QvB8Q8gKfrze0z4EzmRz1X6F4PiKNn9P9ZN7TPgTOY56r9C8HxMTqDT9eb2mfAmczHnzEdVeD4ieQNP15vaZ8CZzI58xHVXg+Jqk1Gpx6c3tM+BM5kPLmIX7Y+D4mJ1Hg683tM+BM5kc+4jqx8HxMJdSoBbny+034EzmRz7iOrHwfEwOpkHXl8W/Amcw8u4jqx8HxEk1NgHpy+LfgUZzIll7EL9sfB8TTLqjCDbFL4t4fZTOZWqcpMVF6Ix8H/yEl1QhDiMcvi34EcmecuUmLva0fB8RH6pw47YpLX4t4/ZUNu+s85coMa3ZNeCAaow8p58tse67bWvu8y6i7vrPJ5axzl9zyj/AMTGLVeISjnPIxbjgtv3eYoV76zxeVMa5aar8l6ISh1YiErTikOZyJbbcejCoV76yusXipSvKtJ/3O3gY0GrkbZAccpydvLeljh1VjGOkrJzcrym3vbZjo3V6NrnWc/OOQb29LT/AFVEYnhToxi3boY/6s6MaGVHOeb00zLkjccOe7evJU0m7dB5RoRi5W6rM9E6NaG1Obs4HDo+sj7OxYQgknuMKVFJS3e6DR+jWinqxd3OZHfd0TMPBIwWbL82kQopQmt3qJQ6PaKWsF3ZmDh0SOPBIwWZLuEKS+HNbvUSmoG/I6gXdYyQno6BJ2IoLMfcI0l8KS7V7mJomigcLm3ylh6PqXjgozV8Pv8AYh018G3+72MDRt+QAXP0px6PqWjgmavh9/sY/DXwbf7vYwqqYChhFz8/L+SNRKP+Wt4lBfBS7WY6Qpx8jo9+Tqn8XxJJfJHvMZwXwof3eqMdKQD5JRb8m1H8dySXyR7/AFFSK+FD+71MNNs/VUX3H/lkUT1R3EVl8sN3uJrDGP8AhP7JD+aRKn7dyIrr6P6V7mrWXzqf+yU38NRV2bkY4j9v9MfQTW/58/cw/wABimt9XcvQYz63uXoZa4fTp/7v+DGlb63+bBivvS7vRGOt306p+8PuCit9bGK+9LeNC8zw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" name="Obraz 9" descr="pobrane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5257800"/>
            <a:ext cx="4810125" cy="952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Obraz 11" descr="pobrane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0" y="4191000"/>
            <a:ext cx="2371725" cy="7858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Obraz 12" descr="pobrane (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0" y="2819400"/>
            <a:ext cx="3538654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WPROWADZENIE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601670" y="2665475"/>
            <a:ext cx="79406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    Każdy z nas codziennie korzysta z energii elektrycznej. Nie wyobrażamy sobie dziś bez niej życia. Skąd bierze się ta energia? Przetwarzamy wydobywane                     z wnętrza ziemi bogactwa naturalne. Niestety, te zasoby szybko się wyczerpują.  Co robić, by następne pokolenia nie musiały powrócić do epoki świeczki i łuczywa?</a:t>
            </a:r>
          </a:p>
          <a:p>
            <a:pPr algn="just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    Ratunkiem są odnawialne zasoby pozyskiwania energii takie, jak: woda, ciepło              z wnętrza ziemi, słońce, wiatr.</a:t>
            </a:r>
          </a:p>
          <a:p>
            <a:pPr algn="just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     Jeśli chcemy coś zrobić dla naszej planety i następnych pokoleń, powinniśmy zainwestować w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odnawialne źródła energii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, wykorzystując siłę żywiołów. Pracując nad WebQuestem będziecie mieć okazję zapoznania się z tym zagadnieniem i rozpropagowania  go wśród rówieśników.</a:t>
            </a:r>
          </a:p>
          <a:p>
            <a:pPr algn="just"/>
            <a:endParaRPr lang="pl-PL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l-PL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pl-PL" b="1" i="1" dirty="0" smtClean="0">
                <a:latin typeface="Times New Roman" pitchFamily="18" charset="0"/>
                <a:cs typeface="Times New Roman" pitchFamily="18" charset="0"/>
              </a:rPr>
              <a:t>Zapraszam do pracy!</a:t>
            </a:r>
            <a:endParaRPr lang="pl-PL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808474" y="1443835"/>
            <a:ext cx="47338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„A z naszych czynów i naszej zasługi</a:t>
            </a:r>
          </a:p>
          <a:p>
            <a:r>
              <a:rPr lang="pl-PL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Korzystać będą znów następcy nasi</a:t>
            </a:r>
            <a:r>
              <a:rPr lang="pl-PL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.”</a:t>
            </a:r>
          </a:p>
          <a:p>
            <a:r>
              <a:rPr lang="pl-PL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  <a:r>
              <a:rPr lang="pl-PL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Asnyk</a:t>
            </a:r>
            <a:endParaRPr lang="pl-PL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ZADANIE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754374" y="1447800"/>
            <a:ext cx="71771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Waszym zadaniem będzie:</a:t>
            </a:r>
          </a:p>
          <a:p>
            <a:pPr algn="just"/>
            <a:endParaRPr lang="pl-PL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1.Zapoznać się z proponowanymi przeze mnie materiałami oraz zgromadzić</a:t>
            </a:r>
          </a:p>
          <a:p>
            <a:pPr lvl="0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   materiały własne.</a:t>
            </a:r>
          </a:p>
          <a:p>
            <a:pPr lvl="0"/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2.Wykonać rzetelnie i oryginalnie wyznaczone polecenia.</a:t>
            </a:r>
          </a:p>
          <a:p>
            <a:pPr lvl="0"/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3.Stworzyć dokumenty w programach: CALAMEO, GLOGSTER, PREZI,</a:t>
            </a:r>
          </a:p>
          <a:p>
            <a:pPr algn="just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  BLOGGER. </a:t>
            </a:r>
          </a:p>
          <a:p>
            <a:endParaRPr lang="pl-PL" dirty="0"/>
          </a:p>
        </p:txBody>
      </p:sp>
      <p:pic>
        <p:nvPicPr>
          <p:cNvPr id="5" name="Obraz 4" descr="file2612358397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4038600"/>
            <a:ext cx="3321158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PROCES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754376" y="1596540"/>
            <a:ext cx="641361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ZAPRASZAM  DO  PRACY:</a:t>
            </a:r>
          </a:p>
          <a:p>
            <a:endParaRPr lang="pl-PL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Zapoznajcie się z materiałami i zdecydujcie, w której grupie chcecie pracować.</a:t>
            </a:r>
          </a:p>
          <a:p>
            <a:pPr marL="342900" indent="-342900" algn="just"/>
            <a:endParaRPr lang="pl-PL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2. Stwórzcie  sześcioosobowe grupy.  Każda grupa wybierze swojego lidera (powinna to być osoba sprawnie posługująca się TI), który pokieruje Waszą pracą, będzie konsultował postępy działań z nauczycielem  i na zakończenie przedstawi efekty Waszej pracy na forum klasy.</a:t>
            </a:r>
          </a:p>
          <a:p>
            <a:pPr marL="342900" indent="-342900" algn="just"/>
            <a:endParaRPr lang="pl-PL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3. Na początek przypomnijcie sobie zasady tworzenia materiałów w zaproponowanych programach, zaplanujcie zadania, opracujcie plan pracy i sprawiedliwie podzielcie obowiązki, ponieważ wszyscy odpowiadacie za efekt końcowy.</a:t>
            </a:r>
          </a:p>
          <a:p>
            <a:endParaRPr lang="pl-PL" dirty="0"/>
          </a:p>
        </p:txBody>
      </p:sp>
      <p:pic>
        <p:nvPicPr>
          <p:cNvPr id="5" name="Obraz 4" descr="DSC_0021a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5200" y="2819400"/>
            <a:ext cx="1570612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8965" y="222195"/>
            <a:ext cx="8229600" cy="458115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OTO WASZE ZADANIA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2739540" y="1596540"/>
            <a:ext cx="61082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 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Jesteście przedstawicielami władz powiatu. Chcielibyście zainteresować członków Rady Powiatu odnawialnymi źródłami energii, a szczególnie hydroelektrowniami, jako że nasz region stwarza możliwości ich rozwoju. Przygotujcie prezentację                 na ten temat w programie PREZI, którą wykorzystacie na zebraniu Rady.</a:t>
            </a:r>
          </a:p>
          <a:p>
            <a:pPr algn="just"/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l-PL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PRZYDATNE LINKI:</a:t>
            </a:r>
          </a:p>
          <a:p>
            <a:pPr algn="just"/>
            <a:endParaRPr lang="pl-PL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sz="1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http://pl.wikipedia.org/wiki/Energia_wodna</a:t>
            </a:r>
            <a:r>
              <a:rPr lang="pl-PL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http://energiaodnawialna.net/index.php?option=com_content&amp;view=article&amp;id=46&amp;Itemid=27</a:t>
            </a:r>
            <a:r>
              <a:rPr lang="pl-PL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http://www.mae.com.pl/odnawialne-zrodla-energii-energia-wody.html</a:t>
            </a:r>
            <a:r>
              <a:rPr lang="pl-PL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http://www.oze.pl/energia-wodna/energia-wodna,7.html</a:t>
            </a:r>
            <a:r>
              <a:rPr lang="pl-PL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pl-PL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http://www.energetykawodna.info/</a:t>
            </a:r>
            <a:r>
              <a:rPr lang="pl-PL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http://energetycznie.com.pl/energia-wodna/</a:t>
            </a:r>
            <a:r>
              <a:rPr lang="pl-PL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http://ziemianarozdrozu.pl/encyklopedia/67/hydroenergetyka</a:t>
            </a:r>
            <a:r>
              <a:rPr lang="pl-PL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http://www.plan-rozwoju.pcz.pl/dokumenty/konferencja/artykuly/03.pdf</a:t>
            </a:r>
            <a:r>
              <a:rPr lang="pl-PL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http://www.youtube.com/watch?v=_01z2YsjB60</a:t>
            </a:r>
            <a:r>
              <a:rPr lang="pl-PL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http://www.youtube.com/watch?v=pKzgQmcpTU0</a:t>
            </a:r>
            <a:r>
              <a:rPr lang="pl-PL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12"/>
              </a:rPr>
              <a:t>http://www.youtube.com/watch?v=zsDANkXSt48</a:t>
            </a:r>
            <a:endParaRPr lang="pl-PL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044950" y="833015"/>
            <a:ext cx="2901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GRUPA I</a:t>
            </a:r>
            <a:endParaRPr lang="pl-PL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az 6" descr="file000985283545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04800" y="3276600"/>
            <a:ext cx="2286000" cy="34468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GRUPA II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2892245" y="1596539"/>
            <a:ext cx="5955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    </a:t>
            </a:r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2739540" y="1596540"/>
            <a:ext cx="61082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    Jesteście pracownikami naukowymi AGH. Przygotowujecie wraz ze swoimi studentami prelekcję na temat geotermii, z którą chcecie dotrzeć do młodzieży szkół ponadgimnazjalnych. Stwórzcie  prezentację na ten temat w formie plakatu interaktywnego w programie GLOGSTER, uzupełniającą Waszą prelekcję.</a:t>
            </a:r>
          </a:p>
          <a:p>
            <a:pPr algn="just"/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l-PL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PRZYDATNE LINKI:</a:t>
            </a:r>
          </a:p>
          <a:p>
            <a:pPr algn="just"/>
            <a:endParaRPr lang="pl-PL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sz="1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http://www.youtube.com/watch?v=tRr3Z0dOOGI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4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http://www.youtube.com/watch?v=MrV2aFiX5E0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4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http://www.youtube.com/watch?v=mc6dLZG90po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4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http://www.youtube.com/watch?v=-nxd0TmoM4o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4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http://pl.wikipedia.org/wiki/Energia_geotermalna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4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http://www.dwspit.pl/konkurs/feniks6/index.html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400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http://www.ekologia.pl/wiedza/energia-odnawialna/geotermia-cieplo-pochodzace-z-wnetrza-ziemi,11003.html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400" u="sng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http://pga.org.pl/geotermia-zasoby-polskie.html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400" u="sng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http://www.oze.agh.edu.pl/index.php/geotermia-w-polsce-krakow</a:t>
            </a:r>
            <a:endParaRPr lang="pl-PL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az 4" descr="file0002102329906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52400" y="2514600"/>
            <a:ext cx="2431914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Niestandardowy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1936</Words>
  <Application>Microsoft Office PowerPoint</Application>
  <PresentationFormat>Pokaz na ekranie (4:3)</PresentationFormat>
  <Paragraphs>228</Paragraphs>
  <Slides>24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5" baseType="lpstr">
      <vt:lpstr>Office Theme</vt:lpstr>
      <vt:lpstr>       Korzystaj z tego, co dają ci żywioły,     czyli o odnawialnych źródłach energii</vt:lpstr>
      <vt:lpstr>STRONA GŁÓWNA</vt:lpstr>
      <vt:lpstr>STRONA GŁÓWNA</vt:lpstr>
      <vt:lpstr>STRONA GŁÓWNA</vt:lpstr>
      <vt:lpstr>WPROWADZENIE</vt:lpstr>
      <vt:lpstr>ZADANIE</vt:lpstr>
      <vt:lpstr>PROCES</vt:lpstr>
      <vt:lpstr>OTO WASZE ZADANIA</vt:lpstr>
      <vt:lpstr>GRUPA II</vt:lpstr>
      <vt:lpstr>GRUPA III</vt:lpstr>
      <vt:lpstr>GRUPA IV</vt:lpstr>
      <vt:lpstr>Slajd 12</vt:lpstr>
      <vt:lpstr>KRYTERIA  OCENY</vt:lpstr>
      <vt:lpstr>Slajd 14</vt:lpstr>
      <vt:lpstr>Slajd 15</vt:lpstr>
      <vt:lpstr>Slajd 16</vt:lpstr>
      <vt:lpstr>ŹRÓDŁA</vt:lpstr>
      <vt:lpstr>ŹRÓDŁA</vt:lpstr>
      <vt:lpstr>ŹRÓDŁA</vt:lpstr>
      <vt:lpstr>UWAGA!</vt:lpstr>
      <vt:lpstr>PODSUMOWANIE</vt:lpstr>
      <vt:lpstr>DLA NAUCZYCIELA</vt:lpstr>
      <vt:lpstr>DLA NAUCZYCIELA</vt:lpstr>
      <vt:lpstr>Slajd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xxx</cp:lastModifiedBy>
  <cp:revision>111</cp:revision>
  <dcterms:created xsi:type="dcterms:W3CDTF">2013-08-21T19:17:07Z</dcterms:created>
  <dcterms:modified xsi:type="dcterms:W3CDTF">2014-09-20T10:32:18Z</dcterms:modified>
</cp:coreProperties>
</file>